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2" r:id="rId1"/>
  </p:sldMasterIdLst>
  <p:sldIdLst>
    <p:sldId id="256" r:id="rId2"/>
    <p:sldId id="257" r:id="rId3"/>
    <p:sldId id="258" r:id="rId4"/>
    <p:sldId id="259" r:id="rId5"/>
    <p:sldId id="260" r:id="rId6"/>
    <p:sldId id="261" r:id="rId7"/>
    <p:sldId id="283" r:id="rId8"/>
    <p:sldId id="262" r:id="rId9"/>
    <p:sldId id="263" r:id="rId10"/>
    <p:sldId id="264" r:id="rId11"/>
    <p:sldId id="265" r:id="rId12"/>
    <p:sldId id="266" r:id="rId13"/>
    <p:sldId id="267" r:id="rId14"/>
    <p:sldId id="268" r:id="rId15"/>
    <p:sldId id="284" r:id="rId16"/>
    <p:sldId id="285" r:id="rId17"/>
    <p:sldId id="269" r:id="rId18"/>
    <p:sldId id="270" r:id="rId19"/>
    <p:sldId id="286" r:id="rId20"/>
    <p:sldId id="271" r:id="rId21"/>
    <p:sldId id="272" r:id="rId22"/>
    <p:sldId id="273" r:id="rId23"/>
    <p:sldId id="274" r:id="rId24"/>
    <p:sldId id="275" r:id="rId25"/>
    <p:sldId id="276" r:id="rId26"/>
    <p:sldId id="277" r:id="rId27"/>
    <p:sldId id="278" r:id="rId28"/>
    <p:sldId id="280" r:id="rId29"/>
    <p:sldId id="281" r:id="rId30"/>
    <p:sldId id="282"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6121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1" d="100"/>
          <a:sy n="51" d="100"/>
        </p:scale>
        <p:origin x="53" y="37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968DF71-4EBE-4558-A81F-0196CCDFCA2B}" type="datetimeFigureOut">
              <a:rPr lang="en-US" smtClean="0"/>
              <a:t>3/18/2026</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0159706E-392D-4A59-98A9-9338F2023A9D}" type="slidenum">
              <a:rPr lang="en-US" smtClean="0"/>
              <a:t>‹#›</a:t>
            </a:fld>
            <a:endParaRPr lang="en-US"/>
          </a:p>
        </p:txBody>
      </p:sp>
    </p:spTree>
    <p:extLst>
      <p:ext uri="{BB962C8B-B14F-4D97-AF65-F5344CB8AC3E}">
        <p14:creationId xmlns:p14="http://schemas.microsoft.com/office/powerpoint/2010/main" val="32497572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968DF71-4EBE-4558-A81F-0196CCDFCA2B}" type="datetimeFigureOut">
              <a:rPr lang="en-US" smtClean="0"/>
              <a:t>3/18/2026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59706E-392D-4A59-98A9-9338F2023A9D}" type="slidenum">
              <a:rPr lang="en-US" smtClean="0"/>
              <a:t>‹#›</a:t>
            </a:fld>
            <a:endParaRPr lang="en-US"/>
          </a:p>
        </p:txBody>
      </p:sp>
    </p:spTree>
    <p:extLst>
      <p:ext uri="{BB962C8B-B14F-4D97-AF65-F5344CB8AC3E}">
        <p14:creationId xmlns:p14="http://schemas.microsoft.com/office/powerpoint/2010/main" val="14015751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68DF71-4EBE-4558-A81F-0196CCDFCA2B}"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59706E-392D-4A59-98A9-9338F2023A9D}" type="slidenum">
              <a:rPr lang="en-US" smtClean="0"/>
              <a:t>‹#›</a:t>
            </a:fld>
            <a:endParaRPr lang="en-US"/>
          </a:p>
        </p:txBody>
      </p:sp>
    </p:spTree>
    <p:extLst>
      <p:ext uri="{BB962C8B-B14F-4D97-AF65-F5344CB8AC3E}">
        <p14:creationId xmlns:p14="http://schemas.microsoft.com/office/powerpoint/2010/main" val="1251769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68DF71-4EBE-4558-A81F-0196CCDFCA2B}"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59706E-392D-4A59-98A9-9338F2023A9D}" type="slidenum">
              <a:rPr lang="en-US" smtClean="0"/>
              <a:t>‹#›</a:t>
            </a:fld>
            <a:endParaRPr lang="en-US"/>
          </a:p>
        </p:txBody>
      </p:sp>
    </p:spTree>
    <p:extLst>
      <p:ext uri="{BB962C8B-B14F-4D97-AF65-F5344CB8AC3E}">
        <p14:creationId xmlns:p14="http://schemas.microsoft.com/office/powerpoint/2010/main" val="21820190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68DF71-4EBE-4558-A81F-0196CCDFCA2B}"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59706E-392D-4A59-98A9-9338F2023A9D}" type="slidenum">
              <a:rPr lang="en-US" smtClean="0"/>
              <a:t>‹#›</a:t>
            </a:fld>
            <a:endParaRPr lang="en-US"/>
          </a:p>
        </p:txBody>
      </p:sp>
    </p:spTree>
    <p:extLst>
      <p:ext uri="{BB962C8B-B14F-4D97-AF65-F5344CB8AC3E}">
        <p14:creationId xmlns:p14="http://schemas.microsoft.com/office/powerpoint/2010/main" val="1363831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68DF71-4EBE-4558-A81F-0196CCDFCA2B}"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59706E-392D-4A59-98A9-9338F2023A9D}" type="slidenum">
              <a:rPr lang="en-US" smtClean="0"/>
              <a:t>‹#›</a:t>
            </a:fld>
            <a:endParaRPr lang="en-US"/>
          </a:p>
        </p:txBody>
      </p:sp>
    </p:spTree>
    <p:extLst>
      <p:ext uri="{BB962C8B-B14F-4D97-AF65-F5344CB8AC3E}">
        <p14:creationId xmlns:p14="http://schemas.microsoft.com/office/powerpoint/2010/main" val="36285293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68DF71-4EBE-4558-A81F-0196CCDFCA2B}"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59706E-392D-4A59-98A9-9338F2023A9D}" type="slidenum">
              <a:rPr lang="en-US" smtClean="0"/>
              <a:t>‹#›</a:t>
            </a:fld>
            <a:endParaRPr lang="en-US"/>
          </a:p>
        </p:txBody>
      </p:sp>
    </p:spTree>
    <p:extLst>
      <p:ext uri="{BB962C8B-B14F-4D97-AF65-F5344CB8AC3E}">
        <p14:creationId xmlns:p14="http://schemas.microsoft.com/office/powerpoint/2010/main" val="28721289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68DF71-4EBE-4558-A81F-0196CCDFCA2B}"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59706E-392D-4A59-98A9-9338F2023A9D}" type="slidenum">
              <a:rPr lang="en-US" smtClean="0"/>
              <a:t>‹#›</a:t>
            </a:fld>
            <a:endParaRPr lang="en-US"/>
          </a:p>
        </p:txBody>
      </p:sp>
    </p:spTree>
    <p:extLst>
      <p:ext uri="{BB962C8B-B14F-4D97-AF65-F5344CB8AC3E}">
        <p14:creationId xmlns:p14="http://schemas.microsoft.com/office/powerpoint/2010/main" val="897551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68DF71-4EBE-4558-A81F-0196CCDFCA2B}"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59706E-392D-4A59-98A9-9338F2023A9D}" type="slidenum">
              <a:rPr lang="en-US" smtClean="0"/>
              <a:t>‹#›</a:t>
            </a:fld>
            <a:endParaRPr lang="en-US"/>
          </a:p>
        </p:txBody>
      </p:sp>
    </p:spTree>
    <p:extLst>
      <p:ext uri="{BB962C8B-B14F-4D97-AF65-F5344CB8AC3E}">
        <p14:creationId xmlns:p14="http://schemas.microsoft.com/office/powerpoint/2010/main" val="37586491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68DF71-4EBE-4558-A81F-0196CCDFCA2B}"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0159706E-392D-4A59-98A9-9338F2023A9D}" type="slidenum">
              <a:rPr lang="en-US" smtClean="0"/>
              <a:t>‹#›</a:t>
            </a:fld>
            <a:endParaRPr lang="en-US"/>
          </a:p>
        </p:txBody>
      </p:sp>
    </p:spTree>
    <p:extLst>
      <p:ext uri="{BB962C8B-B14F-4D97-AF65-F5344CB8AC3E}">
        <p14:creationId xmlns:p14="http://schemas.microsoft.com/office/powerpoint/2010/main" val="12911839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68DF71-4EBE-4558-A81F-0196CCDFCA2B}"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59706E-392D-4A59-98A9-9338F2023A9D}" type="slidenum">
              <a:rPr lang="en-US" smtClean="0"/>
              <a:t>‹#›</a:t>
            </a:fld>
            <a:endParaRPr lang="en-US"/>
          </a:p>
        </p:txBody>
      </p:sp>
    </p:spTree>
    <p:extLst>
      <p:ext uri="{BB962C8B-B14F-4D97-AF65-F5344CB8AC3E}">
        <p14:creationId xmlns:p14="http://schemas.microsoft.com/office/powerpoint/2010/main" val="26711983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968DF71-4EBE-4558-A81F-0196CCDFCA2B}" type="datetimeFigureOut">
              <a:rPr lang="en-US" smtClean="0"/>
              <a:t>3/18/2026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59706E-392D-4A59-98A9-9338F2023A9D}" type="slidenum">
              <a:rPr lang="en-US" smtClean="0"/>
              <a:t>‹#›</a:t>
            </a:fld>
            <a:endParaRPr lang="en-US"/>
          </a:p>
        </p:txBody>
      </p:sp>
    </p:spTree>
    <p:extLst>
      <p:ext uri="{BB962C8B-B14F-4D97-AF65-F5344CB8AC3E}">
        <p14:creationId xmlns:p14="http://schemas.microsoft.com/office/powerpoint/2010/main" val="3623759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968DF71-4EBE-4558-A81F-0196CCDFCA2B}" type="datetimeFigureOut">
              <a:rPr lang="en-US" smtClean="0"/>
              <a:t>3/18/2026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159706E-392D-4A59-98A9-9338F2023A9D}" type="slidenum">
              <a:rPr lang="en-US" smtClean="0"/>
              <a:t>‹#›</a:t>
            </a:fld>
            <a:endParaRPr lang="en-US"/>
          </a:p>
        </p:txBody>
      </p:sp>
    </p:spTree>
    <p:extLst>
      <p:ext uri="{BB962C8B-B14F-4D97-AF65-F5344CB8AC3E}">
        <p14:creationId xmlns:p14="http://schemas.microsoft.com/office/powerpoint/2010/main" val="32595033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968DF71-4EBE-4558-A81F-0196CCDFCA2B}" type="datetimeFigureOut">
              <a:rPr lang="en-US" smtClean="0"/>
              <a:t>3/18/2026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159706E-392D-4A59-98A9-9338F2023A9D}" type="slidenum">
              <a:rPr lang="en-US" smtClean="0"/>
              <a:t>‹#›</a:t>
            </a:fld>
            <a:endParaRPr lang="en-US"/>
          </a:p>
        </p:txBody>
      </p:sp>
    </p:spTree>
    <p:extLst>
      <p:ext uri="{BB962C8B-B14F-4D97-AF65-F5344CB8AC3E}">
        <p14:creationId xmlns:p14="http://schemas.microsoft.com/office/powerpoint/2010/main" val="30787196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68DF71-4EBE-4558-A81F-0196CCDFCA2B}" type="datetimeFigureOut">
              <a:rPr lang="en-US" smtClean="0"/>
              <a:t>3/18/2026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159706E-392D-4A59-98A9-9338F2023A9D}" type="slidenum">
              <a:rPr lang="en-US" smtClean="0"/>
              <a:t>‹#›</a:t>
            </a:fld>
            <a:endParaRPr lang="en-US"/>
          </a:p>
        </p:txBody>
      </p:sp>
    </p:spTree>
    <p:extLst>
      <p:ext uri="{BB962C8B-B14F-4D97-AF65-F5344CB8AC3E}">
        <p14:creationId xmlns:p14="http://schemas.microsoft.com/office/powerpoint/2010/main" val="37389980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968DF71-4EBE-4558-A81F-0196CCDFCA2B}" type="datetimeFigureOut">
              <a:rPr lang="en-US" smtClean="0"/>
              <a:t>3/18/2026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59706E-392D-4A59-98A9-9338F2023A9D}" type="slidenum">
              <a:rPr lang="en-US" smtClean="0"/>
              <a:t>‹#›</a:t>
            </a:fld>
            <a:endParaRPr lang="en-US"/>
          </a:p>
        </p:txBody>
      </p:sp>
    </p:spTree>
    <p:extLst>
      <p:ext uri="{BB962C8B-B14F-4D97-AF65-F5344CB8AC3E}">
        <p14:creationId xmlns:p14="http://schemas.microsoft.com/office/powerpoint/2010/main" val="36033123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968DF71-4EBE-4558-A81F-0196CCDFCA2B}" type="datetimeFigureOut">
              <a:rPr lang="en-US" smtClean="0"/>
              <a:t>3/18/2026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59706E-392D-4A59-98A9-9338F2023A9D}" type="slidenum">
              <a:rPr lang="en-US" smtClean="0"/>
              <a:t>‹#›</a:t>
            </a:fld>
            <a:endParaRPr lang="en-US"/>
          </a:p>
        </p:txBody>
      </p:sp>
    </p:spTree>
    <p:extLst>
      <p:ext uri="{BB962C8B-B14F-4D97-AF65-F5344CB8AC3E}">
        <p14:creationId xmlns:p14="http://schemas.microsoft.com/office/powerpoint/2010/main" val="39879088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968DF71-4EBE-4558-A81F-0196CCDFCA2B}" type="datetimeFigureOut">
              <a:rPr lang="en-US" smtClean="0"/>
              <a:t>3/18/2026</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159706E-392D-4A59-98A9-9338F2023A9D}" type="slidenum">
              <a:rPr lang="en-US" smtClean="0"/>
              <a:t>‹#›</a:t>
            </a:fld>
            <a:endParaRPr lang="en-US"/>
          </a:p>
        </p:txBody>
      </p:sp>
    </p:spTree>
    <p:extLst>
      <p:ext uri="{BB962C8B-B14F-4D97-AF65-F5344CB8AC3E}">
        <p14:creationId xmlns:p14="http://schemas.microsoft.com/office/powerpoint/2010/main" val="3955575783"/>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 id="2147483754" r:id="rId12"/>
    <p:sldLayoutId id="2147483755" r:id="rId13"/>
    <p:sldLayoutId id="2147483756" r:id="rId14"/>
    <p:sldLayoutId id="2147483757" r:id="rId15"/>
    <p:sldLayoutId id="2147483758" r:id="rId16"/>
    <p:sldLayoutId id="2147483759" r:id="rId17"/>
  </p:sldLayoutIdLst>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46760" y="613954"/>
            <a:ext cx="10515600" cy="5786846"/>
          </a:xfrm>
        </p:spPr>
        <p:txBody>
          <a:bodyPr/>
          <a:lstStyle/>
          <a:p>
            <a:pPr algn="ctr"/>
            <a:r>
              <a:rPr lang="en-US" sz="7200" b="1" dirty="0">
                <a:latin typeface="Bahnschrift" panose="020B0502040204020203" pitchFamily="34" charset="0"/>
              </a:rPr>
              <a:t>TRADE UNIONS, COLLECTIVE BARGAINING &amp; COLLECTIVE AGREEMENTS</a:t>
            </a:r>
            <a:endParaRPr lang="en-US" b="1" dirty="0">
              <a:latin typeface="Bahnschrift" panose="020B0502040204020203" pitchFamily="34" charset="0"/>
            </a:endParaRPr>
          </a:p>
        </p:txBody>
      </p:sp>
    </p:spTree>
    <p:extLst>
      <p:ext uri="{BB962C8B-B14F-4D97-AF65-F5344CB8AC3E}">
        <p14:creationId xmlns:p14="http://schemas.microsoft.com/office/powerpoint/2010/main" val="7483575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231618"/>
          </a:xfrm>
        </p:spPr>
        <p:txBody>
          <a:bodyPr/>
          <a:lstStyle/>
          <a:p>
            <a:r>
              <a:rPr lang="en-US" dirty="0">
                <a:latin typeface="Bahnschrift Condensed" panose="020B0502040204020203" pitchFamily="34" charset="0"/>
              </a:rPr>
              <a:t>Until the enactment of the Labour Law 2003 (Act 651), the labour laws consisted of various laws:</a:t>
            </a:r>
            <a:br>
              <a:rPr lang="en-US" dirty="0">
                <a:latin typeface="Bahnschrift Condensed" panose="020B0502040204020203" pitchFamily="34" charset="0"/>
              </a:rPr>
            </a:br>
            <a:br>
              <a:rPr lang="en-US" dirty="0">
                <a:latin typeface="Bahnschrift Condensed" panose="020B0502040204020203" pitchFamily="34" charset="0"/>
              </a:rPr>
            </a:br>
            <a:r>
              <a:rPr lang="en-US" dirty="0">
                <a:latin typeface="Bahnschrift Condensed" panose="020B0502040204020203" pitchFamily="34" charset="0"/>
              </a:rPr>
              <a:t>- Ordinances (colonial rule)</a:t>
            </a:r>
            <a:br>
              <a:rPr lang="en-US" dirty="0">
                <a:latin typeface="Bahnschrift Condensed" panose="020B0502040204020203" pitchFamily="34" charset="0"/>
              </a:rPr>
            </a:br>
            <a:r>
              <a:rPr lang="en-US" dirty="0">
                <a:latin typeface="Bahnschrift Condensed" panose="020B0502040204020203" pitchFamily="34" charset="0"/>
              </a:rPr>
              <a:t>- Acts of Parliament (civilian rule)</a:t>
            </a:r>
            <a:br>
              <a:rPr lang="en-US" dirty="0">
                <a:latin typeface="Bahnschrift Condensed" panose="020B0502040204020203" pitchFamily="34" charset="0"/>
              </a:rPr>
            </a:br>
            <a:r>
              <a:rPr lang="en-US" dirty="0">
                <a:latin typeface="Bahnschrift Condensed" panose="020B0502040204020203" pitchFamily="34" charset="0"/>
              </a:rPr>
              <a:t>- Decrees and Laws (military regimes)</a:t>
            </a:r>
          </a:p>
        </p:txBody>
      </p:sp>
    </p:spTree>
    <p:extLst>
      <p:ext uri="{BB962C8B-B14F-4D97-AF65-F5344CB8AC3E}">
        <p14:creationId xmlns:p14="http://schemas.microsoft.com/office/powerpoint/2010/main" val="11733154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65125"/>
            <a:ext cx="10515600" cy="6283869"/>
          </a:xfrm>
        </p:spPr>
        <p:txBody>
          <a:bodyPr>
            <a:normAutofit fontScale="90000"/>
          </a:bodyPr>
          <a:lstStyle/>
          <a:p>
            <a:r>
              <a:rPr lang="en-US" dirty="0">
                <a:latin typeface="Bahnschrift Condensed" panose="020B0502040204020203" pitchFamily="34" charset="0"/>
              </a:rPr>
              <a:t>Summary of Labour Laws</a:t>
            </a:r>
            <a:br>
              <a:rPr lang="en-US" dirty="0">
                <a:latin typeface="Bahnschrift Condensed" panose="020B0502040204020203" pitchFamily="34" charset="0"/>
              </a:rPr>
            </a:br>
            <a:r>
              <a:rPr lang="en-US" dirty="0">
                <a:latin typeface="Bahnschrift Condensed" panose="020B0502040204020203" pitchFamily="34" charset="0"/>
              </a:rPr>
              <a:t>1. Trade Unions Ordinance 1941 (Cap 91)</a:t>
            </a:r>
            <a:br>
              <a:rPr lang="en-US" dirty="0">
                <a:latin typeface="Bahnschrift Condensed" panose="020B0502040204020203" pitchFamily="34" charset="0"/>
              </a:rPr>
            </a:br>
            <a:r>
              <a:rPr lang="en-US" dirty="0">
                <a:latin typeface="Bahnschrift Condensed" panose="020B0502040204020203" pitchFamily="34" charset="0"/>
              </a:rPr>
              <a:t>	- legalized labour (trade) union formation where (any 5 	   workers can join or form)</a:t>
            </a:r>
            <a:br>
              <a:rPr lang="en-US" dirty="0">
                <a:latin typeface="Bahnschrift Condensed" panose="020B0502040204020203" pitchFamily="34" charset="0"/>
              </a:rPr>
            </a:br>
            <a:r>
              <a:rPr lang="en-US" dirty="0">
                <a:latin typeface="Bahnschrift Condensed" panose="020B0502040204020203" pitchFamily="34" charset="0"/>
              </a:rPr>
              <a:t>	- registration required</a:t>
            </a:r>
            <a:br>
              <a:rPr lang="en-US" dirty="0">
                <a:latin typeface="Bahnschrift Condensed" panose="020B0502040204020203" pitchFamily="34" charset="0"/>
              </a:rPr>
            </a:br>
            <a:r>
              <a:rPr lang="en-US" dirty="0">
                <a:latin typeface="Bahnschrift Condensed" panose="020B0502040204020203" pitchFamily="34" charset="0"/>
              </a:rPr>
              <a:t>2. Industrial Relations Act 1958 (No. 56)</a:t>
            </a:r>
            <a:br>
              <a:rPr lang="en-US" dirty="0">
                <a:latin typeface="Bahnschrift Condensed" panose="020B0502040204020203" pitchFamily="34" charset="0"/>
              </a:rPr>
            </a:br>
            <a:r>
              <a:rPr lang="en-US" dirty="0">
                <a:latin typeface="Bahnschrift Condensed" panose="020B0502040204020203" pitchFamily="34" charset="0"/>
              </a:rPr>
              <a:t>	- provided for labour unions, collective 	  	  	 	   bargaining, conciliation and relations between 	  	 	   employers &amp; employees</a:t>
            </a:r>
            <a:br>
              <a:rPr lang="en-US" dirty="0">
                <a:latin typeface="Bahnschrift Condensed" panose="020B0502040204020203" pitchFamily="34" charset="0"/>
              </a:rPr>
            </a:br>
            <a:r>
              <a:rPr lang="en-US" dirty="0">
                <a:latin typeface="Bahnschrift Condensed" panose="020B0502040204020203" pitchFamily="34" charset="0"/>
              </a:rPr>
              <a:t>	- TUC as the sole representative of all workers</a:t>
            </a:r>
            <a:br>
              <a:rPr lang="en-US" dirty="0">
                <a:latin typeface="Bahnschrift Condensed" panose="020B0502040204020203" pitchFamily="34" charset="0"/>
              </a:rPr>
            </a:br>
            <a:r>
              <a:rPr lang="en-US" dirty="0">
                <a:latin typeface="Bahnschrift Condensed" panose="020B0502040204020203" pitchFamily="34" charset="0"/>
              </a:rPr>
              <a:t>	- trade unionism compulsory</a:t>
            </a:r>
          </a:p>
        </p:txBody>
      </p:sp>
    </p:spTree>
    <p:extLst>
      <p:ext uri="{BB962C8B-B14F-4D97-AF65-F5344CB8AC3E}">
        <p14:creationId xmlns:p14="http://schemas.microsoft.com/office/powerpoint/2010/main" val="23855942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0"/>
            <a:ext cx="10515600" cy="6439989"/>
          </a:xfrm>
        </p:spPr>
        <p:txBody>
          <a:bodyPr>
            <a:normAutofit/>
          </a:bodyPr>
          <a:lstStyle/>
          <a:p>
            <a:r>
              <a:rPr lang="en-US" sz="3600" dirty="0"/>
              <a:t>3. </a:t>
            </a:r>
            <a:r>
              <a:rPr lang="en-US" sz="3600" dirty="0">
                <a:latin typeface="Bahnschrift Condensed" panose="020B0502040204020203" pitchFamily="34" charset="0"/>
              </a:rPr>
              <a:t>Industrial Relations Act 1965 (Act 299)</a:t>
            </a:r>
            <a:br>
              <a:rPr lang="en-US" sz="3600" dirty="0">
                <a:latin typeface="Bahnschrift Condensed" panose="020B0502040204020203" pitchFamily="34" charset="0"/>
              </a:rPr>
            </a:br>
            <a:r>
              <a:rPr lang="en-US" sz="3600" dirty="0">
                <a:latin typeface="Bahnschrift Condensed" panose="020B0502040204020203" pitchFamily="34" charset="0"/>
              </a:rPr>
              <a:t>	- consolidated laws related to labour unions, collective 	 	   bargaining, conciliation and matters affecting employer-	 	   employee relations</a:t>
            </a:r>
            <a:br>
              <a:rPr lang="en-US" sz="3600" dirty="0">
                <a:latin typeface="Bahnschrift Condensed" panose="020B0502040204020203" pitchFamily="34" charset="0"/>
              </a:rPr>
            </a:br>
            <a:r>
              <a:rPr lang="en-US" sz="3600" dirty="0">
                <a:latin typeface="Bahnschrift Condensed" panose="020B0502040204020203" pitchFamily="34" charset="0"/>
              </a:rPr>
              <a:t>	- ratified ILO Conventions esp. Conventions 87 &amp; 98</a:t>
            </a:r>
            <a:br>
              <a:rPr lang="en-US" sz="3600" dirty="0">
                <a:latin typeface="Bahnschrift Condensed" panose="020B0502040204020203" pitchFamily="34" charset="0"/>
              </a:rPr>
            </a:br>
            <a:r>
              <a:rPr lang="en-US" sz="3600" dirty="0">
                <a:latin typeface="Bahnschrift Condensed" panose="020B0502040204020203" pitchFamily="34" charset="0"/>
              </a:rPr>
              <a:t>4. Industrial Relations Act 1971 (Act 383)</a:t>
            </a:r>
            <a:br>
              <a:rPr lang="en-US" sz="3600" dirty="0">
                <a:latin typeface="Bahnschrift Condensed" panose="020B0502040204020203" pitchFamily="34" charset="0"/>
              </a:rPr>
            </a:br>
            <a:r>
              <a:rPr lang="en-US" sz="3600" dirty="0">
                <a:latin typeface="Bahnschrift Condensed" panose="020B0502040204020203" pitchFamily="34" charset="0"/>
              </a:rPr>
              <a:t>	- TUC outlawed</a:t>
            </a:r>
            <a:br>
              <a:rPr lang="en-US" sz="3600" dirty="0">
                <a:latin typeface="Bahnschrift Condensed" panose="020B0502040204020203" pitchFamily="34" charset="0"/>
              </a:rPr>
            </a:br>
            <a:r>
              <a:rPr lang="en-US" sz="3600" dirty="0">
                <a:latin typeface="Bahnschrift Condensed" panose="020B0502040204020203" pitchFamily="34" charset="0"/>
              </a:rPr>
              <a:t>	- ban on strikes &amp; lockouts</a:t>
            </a:r>
            <a:br>
              <a:rPr lang="en-US" sz="3600" dirty="0">
                <a:latin typeface="Bahnschrift Condensed" panose="020B0502040204020203" pitchFamily="34" charset="0"/>
              </a:rPr>
            </a:br>
            <a:r>
              <a:rPr lang="en-US" sz="3600" dirty="0">
                <a:latin typeface="Bahnschrift Condensed" panose="020B0502040204020203" pitchFamily="34" charset="0"/>
              </a:rPr>
              <a:t>5. Industrial Relations (Amendment) Decree 1971 NRCD 22)</a:t>
            </a:r>
            <a:br>
              <a:rPr lang="en-US" sz="3600" dirty="0">
                <a:latin typeface="Bahnschrift Condensed" panose="020B0502040204020203" pitchFamily="34" charset="0"/>
              </a:rPr>
            </a:br>
            <a:r>
              <a:rPr lang="en-US" sz="3600" dirty="0">
                <a:latin typeface="Bahnschrift Condensed" panose="020B0502040204020203" pitchFamily="34" charset="0"/>
              </a:rPr>
              <a:t>	- Act 299 re-instated</a:t>
            </a:r>
          </a:p>
        </p:txBody>
      </p:sp>
    </p:spTree>
    <p:extLst>
      <p:ext uri="{BB962C8B-B14F-4D97-AF65-F5344CB8AC3E}">
        <p14:creationId xmlns:p14="http://schemas.microsoft.com/office/powerpoint/2010/main" val="7682927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6753"/>
            <a:ext cx="10515600" cy="6570617"/>
          </a:xfrm>
        </p:spPr>
        <p:txBody>
          <a:bodyPr>
            <a:normAutofit/>
          </a:bodyPr>
          <a:lstStyle/>
          <a:p>
            <a:r>
              <a:rPr lang="en-US" sz="3100" dirty="0"/>
              <a:t>6.</a:t>
            </a:r>
            <a:r>
              <a:rPr lang="en-US" sz="3100" i="1" dirty="0">
                <a:solidFill>
                  <a:srgbClr val="FF0000"/>
                </a:solidFill>
                <a:latin typeface="Bahnschrift Condensed" panose="020B0502040204020203" pitchFamily="34" charset="0"/>
              </a:rPr>
              <a:t>Labour Act 2003 (Act 651) – applies to all workers &amp; employers except those specified under the Security &amp; Intelligence agencies Act 1996 (Act 526).</a:t>
            </a:r>
            <a:br>
              <a:rPr lang="en-US" sz="3100" i="1" dirty="0">
                <a:solidFill>
                  <a:srgbClr val="FF0000"/>
                </a:solidFill>
                <a:latin typeface="Bahnschrift Condensed" panose="020B0502040204020203" pitchFamily="34" charset="0"/>
              </a:rPr>
            </a:br>
            <a:r>
              <a:rPr lang="en-US" sz="3100" i="1" dirty="0">
                <a:solidFill>
                  <a:srgbClr val="FF0000"/>
                </a:solidFill>
                <a:latin typeface="Bahnschrift Condensed" panose="020B0502040204020203" pitchFamily="34" charset="0"/>
              </a:rPr>
              <a:t>    </a:t>
            </a:r>
            <a:br>
              <a:rPr lang="en-US" sz="3100" i="1" dirty="0">
                <a:solidFill>
                  <a:srgbClr val="FF0000"/>
                </a:solidFill>
                <a:latin typeface="Bahnschrift Condensed" panose="020B0502040204020203" pitchFamily="34" charset="0"/>
              </a:rPr>
            </a:br>
            <a:r>
              <a:rPr lang="en-US" sz="3100" i="1" dirty="0">
                <a:solidFill>
                  <a:srgbClr val="FF0000"/>
                </a:solidFill>
                <a:latin typeface="Bahnschrift Condensed" panose="020B0502040204020203" pitchFamily="34" charset="0"/>
              </a:rPr>
              <a:t>* </a:t>
            </a:r>
            <a:r>
              <a:rPr lang="en-US" sz="3100" i="1" dirty="0">
                <a:latin typeface="Bahnschrift Condensed" panose="020B0502040204020203" pitchFamily="34" charset="0"/>
              </a:rPr>
              <a:t>For a Trade Union to be recognized under Act 651, Section 83 (2) provides that:</a:t>
            </a:r>
            <a:br>
              <a:rPr lang="en-US" sz="3100" i="1" dirty="0">
                <a:latin typeface="Bahnschrift Condensed" panose="020B0502040204020203" pitchFamily="34" charset="0"/>
              </a:rPr>
            </a:br>
            <a:r>
              <a:rPr lang="en-US" sz="3100" i="1" dirty="0">
                <a:latin typeface="Bahnschrift Condensed" panose="020B0502040204020203" pitchFamily="34" charset="0"/>
              </a:rPr>
              <a:t>- An application for Registration made in writing to the Chief Labour Officer. Application shall include:</a:t>
            </a:r>
            <a:br>
              <a:rPr lang="en-US" sz="3100" i="1" dirty="0">
                <a:latin typeface="Bahnschrift Condensed" panose="020B0502040204020203" pitchFamily="34" charset="0"/>
              </a:rPr>
            </a:br>
            <a:r>
              <a:rPr lang="en-US" sz="3100" i="1" dirty="0">
                <a:latin typeface="Bahnschrift Condensed" panose="020B0502040204020203" pitchFamily="34" charset="0"/>
              </a:rPr>
              <a:t>+ constitution of the Union</a:t>
            </a:r>
            <a:br>
              <a:rPr lang="en-US" sz="3100" i="1" dirty="0">
                <a:latin typeface="Bahnschrift Condensed" panose="020B0502040204020203" pitchFamily="34" charset="0"/>
              </a:rPr>
            </a:br>
            <a:r>
              <a:rPr lang="en-US" sz="3100" i="1" dirty="0">
                <a:latin typeface="Bahnschrift Condensed" panose="020B0502040204020203" pitchFamily="34" charset="0"/>
              </a:rPr>
              <a:t>+ rules of the Union</a:t>
            </a:r>
            <a:br>
              <a:rPr lang="en-US" sz="3100" i="1" dirty="0">
                <a:latin typeface="Bahnschrift Condensed" panose="020B0502040204020203" pitchFamily="34" charset="0"/>
              </a:rPr>
            </a:br>
            <a:r>
              <a:rPr lang="en-US" sz="3100" i="1" dirty="0">
                <a:latin typeface="Bahnschrift Condensed" panose="020B0502040204020203" pitchFamily="34" charset="0"/>
              </a:rPr>
              <a:t>+ names of officers &amp; office address of the trade union</a:t>
            </a:r>
            <a:r>
              <a:rPr lang="en-US" sz="3100" i="1" dirty="0">
                <a:solidFill>
                  <a:srgbClr val="FF0000"/>
                </a:solidFill>
                <a:latin typeface="Bahnschrift Condensed" panose="020B0502040204020203" pitchFamily="34" charset="0"/>
              </a:rPr>
              <a:t>        </a:t>
            </a:r>
            <a:r>
              <a:rPr lang="en-US" sz="3100" dirty="0">
                <a:latin typeface="Bahnschrift Condensed" panose="020B0502040204020203" pitchFamily="34" charset="0"/>
              </a:rPr>
              <a:t> </a:t>
            </a:r>
            <a:endParaRPr lang="en-US" sz="4000" dirty="0"/>
          </a:p>
        </p:txBody>
      </p:sp>
      <p:cxnSp>
        <p:nvCxnSpPr>
          <p:cNvPr id="14" name="Straight Arrow Connector 13"/>
          <p:cNvCxnSpPr/>
          <p:nvPr/>
        </p:nvCxnSpPr>
        <p:spPr>
          <a:xfrm flipH="1">
            <a:off x="3401786" y="5081451"/>
            <a:ext cx="404948" cy="6008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 name="Straight Arrow Connector 3"/>
          <p:cNvCxnSpPr>
            <a:cxnSpLocks/>
          </p:cNvCxnSpPr>
          <p:nvPr/>
        </p:nvCxnSpPr>
        <p:spPr>
          <a:xfrm>
            <a:off x="5675810" y="2429687"/>
            <a:ext cx="6533" cy="261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84917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75846"/>
          </a:xfrm>
        </p:spPr>
        <p:txBody>
          <a:bodyPr>
            <a:normAutofit fontScale="90000"/>
          </a:bodyPr>
          <a:lstStyle/>
          <a:p>
            <a:pPr algn="ctr"/>
            <a:r>
              <a:rPr lang="en-US" dirty="0">
                <a:effectLst>
                  <a:outerShdw blurRad="38100" dist="38100" dir="2700000" algn="tl">
                    <a:srgbClr val="000000">
                      <a:alpha val="43137"/>
                    </a:srgbClr>
                  </a:outerShdw>
                </a:effectLst>
                <a:latin typeface="Bahnschrift Condensed" panose="020B0502040204020203" pitchFamily="34" charset="0"/>
              </a:rPr>
              <a:t>Moderate Conditions For Trade Union Formation</a:t>
            </a:r>
            <a:br>
              <a:rPr lang="en-US" dirty="0">
                <a:effectLst>
                  <a:outerShdw blurRad="38100" dist="38100" dir="2700000" algn="tl">
                    <a:srgbClr val="000000">
                      <a:alpha val="43137"/>
                    </a:srgbClr>
                  </a:outerShdw>
                </a:effectLst>
                <a:latin typeface="Bahnschrift Condensed" panose="020B0502040204020203" pitchFamily="34" charset="0"/>
              </a:rPr>
            </a:br>
            <a:r>
              <a:rPr lang="en-US" dirty="0">
                <a:effectLst>
                  <a:outerShdw blurRad="38100" dist="38100" dir="2700000" algn="tl">
                    <a:srgbClr val="000000">
                      <a:alpha val="43137"/>
                    </a:srgbClr>
                  </a:outerShdw>
                </a:effectLst>
                <a:latin typeface="Bahnschrift Condensed" panose="020B0502040204020203" pitchFamily="34" charset="0"/>
              </a:rPr>
              <a:t>S. 79-84</a:t>
            </a:r>
          </a:p>
        </p:txBody>
      </p:sp>
      <p:sp>
        <p:nvSpPr>
          <p:cNvPr id="3" name="Content Placeholder 2"/>
          <p:cNvSpPr>
            <a:spLocks noGrp="1"/>
          </p:cNvSpPr>
          <p:nvPr>
            <p:ph idx="1"/>
          </p:nvPr>
        </p:nvSpPr>
        <p:spPr>
          <a:xfrm>
            <a:off x="838200" y="1371600"/>
            <a:ext cx="10515600" cy="4805363"/>
          </a:xfrm>
        </p:spPr>
        <p:txBody>
          <a:bodyPr>
            <a:normAutofit fontScale="92500" lnSpcReduction="10000"/>
          </a:bodyPr>
          <a:lstStyle/>
          <a:p>
            <a:r>
              <a:rPr lang="en-US" dirty="0">
                <a:latin typeface="Bahnschrift Condensed" panose="020B0502040204020203" pitchFamily="34" charset="0"/>
              </a:rPr>
              <a:t>Conditions for the establishment of trade unions:</a:t>
            </a:r>
          </a:p>
          <a:p>
            <a:pPr marL="0" indent="0">
              <a:buNone/>
            </a:pPr>
            <a:r>
              <a:rPr lang="en-US" dirty="0">
                <a:latin typeface="Bahnschrift Condensed" panose="020B0502040204020203" pitchFamily="34" charset="0"/>
              </a:rPr>
              <a:t>	- organized on the initiative of workers</a:t>
            </a:r>
          </a:p>
          <a:p>
            <a:pPr marL="0" indent="0">
              <a:buNone/>
            </a:pPr>
            <a:r>
              <a:rPr lang="en-US" dirty="0">
                <a:latin typeface="Bahnschrift Condensed" panose="020B0502040204020203" pitchFamily="34" charset="0"/>
              </a:rPr>
              <a:t>	- independent from employer</a:t>
            </a:r>
          </a:p>
          <a:p>
            <a:pPr marL="0" indent="0">
              <a:buNone/>
            </a:pPr>
            <a:r>
              <a:rPr lang="en-US" dirty="0">
                <a:latin typeface="Bahnschrift Condensed" panose="020B0502040204020203" pitchFamily="34" charset="0"/>
              </a:rPr>
              <a:t>	- two or more workers can join or form a trade union</a:t>
            </a:r>
          </a:p>
          <a:p>
            <a:pPr marL="0" indent="0">
              <a:buNone/>
            </a:pPr>
            <a:r>
              <a:rPr lang="en-US" dirty="0">
                <a:latin typeface="Bahnschrift Condensed" panose="020B0502040204020203" pitchFamily="34" charset="0"/>
              </a:rPr>
              <a:t>	- must have rules in accordance with law</a:t>
            </a:r>
          </a:p>
          <a:p>
            <a:r>
              <a:rPr lang="en-US" dirty="0">
                <a:latin typeface="Bahnschrift Condensed" panose="020B0502040204020203" pitchFamily="34" charset="0"/>
              </a:rPr>
              <a:t>Main organizational types of Trade Unions are:</a:t>
            </a:r>
          </a:p>
          <a:p>
            <a:pPr marL="0" indent="0">
              <a:buNone/>
            </a:pPr>
            <a:r>
              <a:rPr lang="en-US" dirty="0">
                <a:latin typeface="Bahnschrift Condensed" panose="020B0502040204020203" pitchFamily="34" charset="0"/>
              </a:rPr>
              <a:t>	- enterprise based unions (EBUs)</a:t>
            </a:r>
          </a:p>
          <a:p>
            <a:pPr marL="0" indent="0">
              <a:buNone/>
            </a:pPr>
            <a:r>
              <a:rPr lang="en-US" dirty="0">
                <a:latin typeface="Bahnschrift Condensed" panose="020B0502040204020203" pitchFamily="34" charset="0"/>
              </a:rPr>
              <a:t>	- occupational or industrial union (UNICOF, ICU, GNAT,GNAGRAT,GMA, GRNMA, PUWU, PSWU, CWU </a:t>
            </a:r>
            <a:r>
              <a:rPr lang="en-US" dirty="0" err="1">
                <a:latin typeface="Bahnschrift Condensed" panose="020B0502040204020203" pitchFamily="34" charset="0"/>
              </a:rPr>
              <a:t>etc</a:t>
            </a:r>
            <a:r>
              <a:rPr lang="en-US" dirty="0">
                <a:latin typeface="Bahnschrift Condensed" panose="020B0502040204020203" pitchFamily="34" charset="0"/>
              </a:rPr>
              <a:t>)</a:t>
            </a:r>
          </a:p>
          <a:p>
            <a:pPr marL="0" indent="0">
              <a:buNone/>
            </a:pPr>
            <a:r>
              <a:rPr lang="en-US" dirty="0">
                <a:latin typeface="Bahnschrift Condensed" panose="020B0502040204020203" pitchFamily="34" charset="0"/>
              </a:rPr>
              <a:t>	- federation of 1 or 2 industrial based unions (GFL- UNEAGES)</a:t>
            </a:r>
          </a:p>
          <a:p>
            <a:pPr marL="0" indent="0">
              <a:buNone/>
            </a:pPr>
            <a:r>
              <a:rPr lang="en-US" dirty="0"/>
              <a:t>	</a:t>
            </a:r>
          </a:p>
          <a:p>
            <a:pPr marL="0" indent="0">
              <a:buNone/>
            </a:pPr>
            <a:endParaRPr lang="en-US" dirty="0"/>
          </a:p>
        </p:txBody>
      </p:sp>
    </p:spTree>
    <p:extLst>
      <p:ext uri="{BB962C8B-B14F-4D97-AF65-F5344CB8AC3E}">
        <p14:creationId xmlns:p14="http://schemas.microsoft.com/office/powerpoint/2010/main" val="29697774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208B6A-33F3-6134-63B7-DC1065150615}"/>
              </a:ext>
            </a:extLst>
          </p:cNvPr>
          <p:cNvSpPr>
            <a:spLocks noGrp="1"/>
          </p:cNvSpPr>
          <p:nvPr>
            <p:ph type="title"/>
          </p:nvPr>
        </p:nvSpPr>
        <p:spPr>
          <a:xfrm>
            <a:off x="1484311" y="685801"/>
            <a:ext cx="10018713" cy="965718"/>
          </a:xfrm>
        </p:spPr>
        <p:txBody>
          <a:bodyPr>
            <a:normAutofit fontScale="90000"/>
          </a:bodyPr>
          <a:lstStyle/>
          <a:p>
            <a:r>
              <a:rPr lang="en-US" dirty="0"/>
              <a:t>Action to be Undertaken by Chief Labour Officer – Section 83(3) of Act 651</a:t>
            </a:r>
          </a:p>
        </p:txBody>
      </p:sp>
      <p:sp>
        <p:nvSpPr>
          <p:cNvPr id="3" name="Content Placeholder 2">
            <a:extLst>
              <a:ext uri="{FF2B5EF4-FFF2-40B4-BE49-F238E27FC236}">
                <a16:creationId xmlns:a16="http://schemas.microsoft.com/office/drawing/2014/main" id="{AAC147A0-2268-FEDD-E867-3AB529FD4FED}"/>
              </a:ext>
            </a:extLst>
          </p:cNvPr>
          <p:cNvSpPr>
            <a:spLocks noGrp="1"/>
          </p:cNvSpPr>
          <p:nvPr>
            <p:ph idx="1"/>
          </p:nvPr>
        </p:nvSpPr>
        <p:spPr>
          <a:xfrm>
            <a:off x="1484310" y="1744825"/>
            <a:ext cx="10018713" cy="4046376"/>
          </a:xfrm>
        </p:spPr>
        <p:txBody>
          <a:bodyPr>
            <a:normAutofit fontScale="92500"/>
          </a:bodyPr>
          <a:lstStyle/>
          <a:p>
            <a:r>
              <a:rPr lang="en-US" dirty="0"/>
              <a:t>The applicant must be a trade union association duly established under Act 651</a:t>
            </a:r>
          </a:p>
          <a:p>
            <a:r>
              <a:rPr lang="en-US" dirty="0"/>
              <a:t>Internal organization of the trade union conforms to democratic principles</a:t>
            </a:r>
          </a:p>
          <a:p>
            <a:r>
              <a:rPr lang="en-US" dirty="0"/>
              <a:t>The name of the trade union does not resemble that of another registered trade union so as to mislead or confuse the public</a:t>
            </a:r>
          </a:p>
          <a:p>
            <a:r>
              <a:rPr lang="en-US" dirty="0"/>
              <a:t>Rules of trade union must conform to Section 85</a:t>
            </a:r>
          </a:p>
          <a:p>
            <a:r>
              <a:rPr lang="en-US" dirty="0"/>
              <a:t>Constitution or rules of the union does not discriminate on the grounds stated in Section 87</a:t>
            </a:r>
          </a:p>
          <a:p>
            <a:pPr marL="0" indent="0">
              <a:buNone/>
            </a:pPr>
            <a:r>
              <a:rPr lang="en-US" dirty="0"/>
              <a:t>Once all this is met, the CLO shall register the trade union via the issuance of a certificate under Section 84</a:t>
            </a:r>
          </a:p>
          <a:p>
            <a:endParaRPr lang="en-US" dirty="0"/>
          </a:p>
        </p:txBody>
      </p:sp>
    </p:spTree>
    <p:extLst>
      <p:ext uri="{BB962C8B-B14F-4D97-AF65-F5344CB8AC3E}">
        <p14:creationId xmlns:p14="http://schemas.microsoft.com/office/powerpoint/2010/main" val="7310975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DA3F5-93E7-580C-46AF-125F0A418A36}"/>
              </a:ext>
            </a:extLst>
          </p:cNvPr>
          <p:cNvSpPr>
            <a:spLocks noGrp="1"/>
          </p:cNvSpPr>
          <p:nvPr>
            <p:ph type="title"/>
          </p:nvPr>
        </p:nvSpPr>
        <p:spPr>
          <a:xfrm>
            <a:off x="1484310" y="334347"/>
            <a:ext cx="10018713" cy="732453"/>
          </a:xfrm>
        </p:spPr>
        <p:txBody>
          <a:bodyPr/>
          <a:lstStyle/>
          <a:p>
            <a:r>
              <a:rPr lang="en-US" b="1" dirty="0">
                <a:effectLst>
                  <a:outerShdw blurRad="38100" dist="38100" dir="2700000" algn="tl">
                    <a:srgbClr val="000000">
                      <a:alpha val="43137"/>
                    </a:srgbClr>
                  </a:outerShdw>
                </a:effectLst>
              </a:rPr>
              <a:t>Rules of Trade Unions – Section 85</a:t>
            </a:r>
          </a:p>
        </p:txBody>
      </p:sp>
      <p:sp>
        <p:nvSpPr>
          <p:cNvPr id="3" name="Content Placeholder 2">
            <a:extLst>
              <a:ext uri="{FF2B5EF4-FFF2-40B4-BE49-F238E27FC236}">
                <a16:creationId xmlns:a16="http://schemas.microsoft.com/office/drawing/2014/main" id="{C69A56EB-5363-B75B-BF4E-002E9951C524}"/>
              </a:ext>
            </a:extLst>
          </p:cNvPr>
          <p:cNvSpPr>
            <a:spLocks noGrp="1"/>
          </p:cNvSpPr>
          <p:nvPr>
            <p:ph idx="1"/>
          </p:nvPr>
        </p:nvSpPr>
        <p:spPr>
          <a:xfrm>
            <a:off x="1558955" y="1590869"/>
            <a:ext cx="10018713" cy="4932784"/>
          </a:xfrm>
        </p:spPr>
        <p:txBody>
          <a:bodyPr>
            <a:normAutofit fontScale="92500"/>
          </a:bodyPr>
          <a:lstStyle/>
          <a:p>
            <a:r>
              <a:rPr lang="en-US" dirty="0"/>
              <a:t>The name of the trade union</a:t>
            </a:r>
          </a:p>
          <a:p>
            <a:r>
              <a:rPr lang="en-US" dirty="0"/>
              <a:t>The registered office to which correspondence and notices may be addressed</a:t>
            </a:r>
          </a:p>
          <a:p>
            <a:r>
              <a:rPr lang="en-US" dirty="0"/>
              <a:t>The principal objects of the trade union</a:t>
            </a:r>
          </a:p>
          <a:p>
            <a:r>
              <a:rPr lang="en-US" dirty="0"/>
              <a:t>Th qualifications for membership</a:t>
            </a:r>
          </a:p>
          <a:p>
            <a:r>
              <a:rPr lang="en-US" dirty="0"/>
              <a:t>Grounds on which an officer or member may be suspended or dismissed from office or membership</a:t>
            </a:r>
          </a:p>
          <a:p>
            <a:r>
              <a:rPr lang="en-US" dirty="0"/>
              <a:t>Procedure for suspension or dismissal of an officer</a:t>
            </a:r>
          </a:p>
          <a:p>
            <a:r>
              <a:rPr lang="en-US" dirty="0"/>
              <a:t>Membership fees and other subscriptions payable</a:t>
            </a:r>
          </a:p>
          <a:p>
            <a:r>
              <a:rPr lang="en-US" dirty="0"/>
              <a:t>Manner of dissolution, altering, amending or revoking its constitution/rules</a:t>
            </a:r>
          </a:p>
          <a:p>
            <a:r>
              <a:rPr lang="en-US" dirty="0"/>
              <a:t>Powers, functions and duties of officers of the trade union</a:t>
            </a:r>
          </a:p>
          <a:p>
            <a:endParaRPr lang="en-US" dirty="0"/>
          </a:p>
          <a:p>
            <a:endParaRPr lang="en-US" dirty="0"/>
          </a:p>
        </p:txBody>
      </p:sp>
    </p:spTree>
    <p:extLst>
      <p:ext uri="{BB962C8B-B14F-4D97-AF65-F5344CB8AC3E}">
        <p14:creationId xmlns:p14="http://schemas.microsoft.com/office/powerpoint/2010/main" val="22665467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latin typeface="Bahnschrift Condensed" panose="020B0502040204020203" pitchFamily="34" charset="0"/>
              </a:rPr>
              <a:t>Democratic Trade Union Management</a:t>
            </a:r>
            <a:br>
              <a:rPr lang="en-US" dirty="0">
                <a:latin typeface="Bahnschrift Condensed" panose="020B0502040204020203" pitchFamily="34" charset="0"/>
              </a:rPr>
            </a:br>
            <a:r>
              <a:rPr lang="en-US" dirty="0">
                <a:latin typeface="Bahnschrift Condensed" panose="020B0502040204020203" pitchFamily="34" charset="0"/>
              </a:rPr>
              <a:t>S. 85-95</a:t>
            </a:r>
          </a:p>
        </p:txBody>
      </p:sp>
      <p:sp>
        <p:nvSpPr>
          <p:cNvPr id="3" name="Content Placeholder 2"/>
          <p:cNvSpPr>
            <a:spLocks noGrp="1"/>
          </p:cNvSpPr>
          <p:nvPr>
            <p:ph idx="1"/>
          </p:nvPr>
        </p:nvSpPr>
        <p:spPr>
          <a:xfrm>
            <a:off x="851263" y="1690688"/>
            <a:ext cx="10515600" cy="4486275"/>
          </a:xfrm>
        </p:spPr>
        <p:txBody>
          <a:bodyPr>
            <a:normAutofit/>
          </a:bodyPr>
          <a:lstStyle/>
          <a:p>
            <a:r>
              <a:rPr lang="en-US" dirty="0">
                <a:latin typeface="Bahnschrift Condensed" panose="020B0502040204020203" pitchFamily="34" charset="0"/>
              </a:rPr>
              <a:t>The policies and actions of trade unions must be based on the general will of trade union members</a:t>
            </a:r>
          </a:p>
          <a:p>
            <a:pPr marL="0" indent="0">
              <a:buNone/>
            </a:pPr>
            <a:endParaRPr lang="en-US" dirty="0">
              <a:latin typeface="Bahnschrift Condensed" panose="020B0502040204020203" pitchFamily="34" charset="0"/>
            </a:endParaRPr>
          </a:p>
          <a:p>
            <a:r>
              <a:rPr lang="en-US" dirty="0">
                <a:latin typeface="Bahnschrift Condensed" panose="020B0502040204020203" pitchFamily="34" charset="0"/>
              </a:rPr>
              <a:t>Trade union rules must make provisions for the following:</a:t>
            </a:r>
          </a:p>
          <a:p>
            <a:pPr marL="0" indent="0">
              <a:buNone/>
            </a:pPr>
            <a:r>
              <a:rPr lang="en-US" dirty="0">
                <a:latin typeface="Bahnschrift Condensed" panose="020B0502040204020203" pitchFamily="34" charset="0"/>
              </a:rPr>
              <a:t>	- protection against discrimination of any member on grounds of race, place of 	origin, political opinion, color, religion, creed, 	gender or disability</a:t>
            </a:r>
          </a:p>
          <a:p>
            <a:pPr marL="0" indent="0">
              <a:buNone/>
            </a:pPr>
            <a:r>
              <a:rPr lang="en-US" dirty="0">
                <a:latin typeface="Bahnschrift Condensed" panose="020B0502040204020203" pitchFamily="34" charset="0"/>
              </a:rPr>
              <a:t>	- officers must be elected by direct secret voting</a:t>
            </a:r>
          </a:p>
          <a:p>
            <a:pPr marL="0" indent="0">
              <a:buNone/>
            </a:pPr>
            <a:r>
              <a:rPr lang="en-US" dirty="0">
                <a:latin typeface="Bahnschrift Condensed" panose="020B0502040204020203" pitchFamily="34" charset="0"/>
              </a:rPr>
              <a:t>	- keep proper books and records of accounts; to be audited by an appointed 	auditor </a:t>
            </a:r>
          </a:p>
        </p:txBody>
      </p:sp>
    </p:spTree>
    <p:extLst>
      <p:ext uri="{BB962C8B-B14F-4D97-AF65-F5344CB8AC3E}">
        <p14:creationId xmlns:p14="http://schemas.microsoft.com/office/powerpoint/2010/main" val="12287939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54223"/>
          </a:xfrm>
        </p:spPr>
        <p:txBody>
          <a:bodyPr>
            <a:normAutofit fontScale="90000"/>
          </a:bodyPr>
          <a:lstStyle/>
          <a:p>
            <a:pPr algn="ctr"/>
            <a:r>
              <a:rPr lang="en-US" dirty="0">
                <a:latin typeface="Bahnschrift Condensed" panose="020B0502040204020203" pitchFamily="34" charset="0"/>
              </a:rPr>
              <a:t>Ensuring Autonomy &amp; Independence </a:t>
            </a:r>
            <a:br>
              <a:rPr lang="en-US" dirty="0">
                <a:latin typeface="Bahnschrift Condensed" panose="020B0502040204020203" pitchFamily="34" charset="0"/>
              </a:rPr>
            </a:br>
            <a:r>
              <a:rPr lang="en-US" dirty="0">
                <a:latin typeface="Bahnschrift Condensed" panose="020B0502040204020203" pitchFamily="34" charset="0"/>
              </a:rPr>
              <a:t>S. 79-95</a:t>
            </a:r>
          </a:p>
        </p:txBody>
      </p:sp>
      <p:sp>
        <p:nvSpPr>
          <p:cNvPr id="3" name="Content Placeholder 2"/>
          <p:cNvSpPr>
            <a:spLocks noGrp="1"/>
          </p:cNvSpPr>
          <p:nvPr>
            <p:ph idx="1"/>
          </p:nvPr>
        </p:nvSpPr>
        <p:spPr>
          <a:xfrm>
            <a:off x="838200" y="1319348"/>
            <a:ext cx="10515600" cy="4857615"/>
          </a:xfrm>
        </p:spPr>
        <p:txBody>
          <a:bodyPr>
            <a:normAutofit fontScale="92500" lnSpcReduction="20000"/>
          </a:bodyPr>
          <a:lstStyle/>
          <a:p>
            <a:pPr algn="just"/>
            <a:endParaRPr lang="en-US" dirty="0">
              <a:latin typeface="Bahnschrift Condensed" panose="020B0502040204020203" pitchFamily="34" charset="0"/>
            </a:endParaRPr>
          </a:p>
          <a:p>
            <a:pPr algn="just"/>
            <a:r>
              <a:rPr lang="en-US" dirty="0">
                <a:latin typeface="Bahnschrift Condensed" panose="020B0502040204020203" pitchFamily="34" charset="0"/>
              </a:rPr>
              <a:t>Conditions to be followed by Trade Unions:</a:t>
            </a:r>
          </a:p>
          <a:p>
            <a:pPr marL="0" indent="0" algn="just">
              <a:buNone/>
            </a:pPr>
            <a:r>
              <a:rPr lang="en-US" dirty="0">
                <a:latin typeface="Bahnschrift Condensed" panose="020B0502040204020203" pitchFamily="34" charset="0"/>
              </a:rPr>
              <a:t>	- organized voluntarily by workers</a:t>
            </a:r>
          </a:p>
          <a:p>
            <a:pPr marL="0" indent="0" algn="just">
              <a:buNone/>
            </a:pPr>
            <a:r>
              <a:rPr lang="en-US" dirty="0">
                <a:latin typeface="Bahnschrift Condensed" panose="020B0502040204020203" pitchFamily="34" charset="0"/>
              </a:rPr>
              <a:t>	- people representing the interests of the employer not allowed to join trade union</a:t>
            </a:r>
          </a:p>
          <a:p>
            <a:pPr marL="0" indent="0" algn="just">
              <a:buNone/>
            </a:pPr>
            <a:r>
              <a:rPr lang="en-US" dirty="0">
                <a:latin typeface="Bahnschrift Condensed" panose="020B0502040204020203" pitchFamily="34" charset="0"/>
              </a:rPr>
              <a:t>	 S. 79 (2)(a-f)</a:t>
            </a:r>
          </a:p>
          <a:p>
            <a:pPr marL="0" indent="0" algn="just">
              <a:buNone/>
            </a:pPr>
            <a:r>
              <a:rPr lang="en-US" dirty="0">
                <a:latin typeface="Bahnschrift Condensed" panose="020B0502040204020203" pitchFamily="34" charset="0"/>
              </a:rPr>
              <a:t>	- trade unions must not be subject to the control of or receive financial or material 	support from political parties</a:t>
            </a:r>
          </a:p>
          <a:p>
            <a:pPr algn="just"/>
            <a:r>
              <a:rPr lang="en-US" dirty="0">
                <a:latin typeface="Bahnschrift Condensed" panose="020B0502040204020203" pitchFamily="34" charset="0"/>
              </a:rPr>
              <a:t>Rules to be followed by employers (unfair labour practice prohibited):</a:t>
            </a:r>
          </a:p>
          <a:p>
            <a:pPr marL="0" indent="0" algn="just">
              <a:buNone/>
            </a:pPr>
            <a:r>
              <a:rPr lang="en-US" dirty="0">
                <a:latin typeface="Bahnschrift Condensed" panose="020B0502040204020203" pitchFamily="34" charset="0"/>
              </a:rPr>
              <a:t>	- Treating a worker in disadvantageous manner due to unionization or union activities</a:t>
            </a:r>
          </a:p>
          <a:p>
            <a:pPr marL="0" indent="0" algn="just">
              <a:buNone/>
            </a:pPr>
            <a:r>
              <a:rPr lang="en-US" dirty="0">
                <a:latin typeface="Bahnschrift Condensed" panose="020B0502040204020203" pitchFamily="34" charset="0"/>
              </a:rPr>
              <a:t>	- condition for employment not to join or withdraw from union</a:t>
            </a:r>
          </a:p>
          <a:p>
            <a:pPr marL="0" indent="0" algn="just">
              <a:buNone/>
            </a:pPr>
            <a:r>
              <a:rPr lang="en-US" dirty="0">
                <a:latin typeface="Bahnschrift Condensed" panose="020B0502040204020203" pitchFamily="34" charset="0"/>
              </a:rPr>
              <a:t>	- refusing to engage in collective bargaining </a:t>
            </a:r>
          </a:p>
          <a:p>
            <a:pPr marL="0" indent="0" algn="just">
              <a:buNone/>
            </a:pPr>
            <a:r>
              <a:rPr lang="en-US" dirty="0">
                <a:latin typeface="Bahnschrift Condensed" panose="020B0502040204020203" pitchFamily="34" charset="0"/>
              </a:rPr>
              <a:t>	- controlling or interfering in union formation or union management   </a:t>
            </a:r>
          </a:p>
        </p:txBody>
      </p:sp>
    </p:spTree>
    <p:extLst>
      <p:ext uri="{BB962C8B-B14F-4D97-AF65-F5344CB8AC3E}">
        <p14:creationId xmlns:p14="http://schemas.microsoft.com/office/powerpoint/2010/main" val="32770481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6C5C8-AD97-4DB9-49B4-E71D19CB9C03}"/>
              </a:ext>
            </a:extLst>
          </p:cNvPr>
          <p:cNvSpPr>
            <a:spLocks noGrp="1"/>
          </p:cNvSpPr>
          <p:nvPr>
            <p:ph type="title"/>
          </p:nvPr>
        </p:nvSpPr>
        <p:spPr>
          <a:xfrm>
            <a:off x="1484311" y="685800"/>
            <a:ext cx="10018713" cy="1159625"/>
          </a:xfrm>
        </p:spPr>
        <p:txBody>
          <a:bodyPr/>
          <a:lstStyle/>
          <a:p>
            <a:r>
              <a:rPr lang="en-US" b="1" dirty="0">
                <a:effectLst>
                  <a:outerShdw blurRad="38100" dist="38100" dir="2700000" algn="tl">
                    <a:srgbClr val="000000">
                      <a:alpha val="43137"/>
                    </a:srgbClr>
                  </a:outerShdw>
                </a:effectLst>
              </a:rPr>
              <a:t>COLLECTIVE BARGAINING </a:t>
            </a:r>
          </a:p>
        </p:txBody>
      </p:sp>
      <p:pic>
        <p:nvPicPr>
          <p:cNvPr id="5" name="Content Placeholder 4">
            <a:extLst>
              <a:ext uri="{FF2B5EF4-FFF2-40B4-BE49-F238E27FC236}">
                <a16:creationId xmlns:a16="http://schemas.microsoft.com/office/drawing/2014/main" id="{5C5ADF15-0B9E-CA64-DC1D-61D95D11B0D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11680" y="1845425"/>
            <a:ext cx="8696009" cy="4455622"/>
          </a:xfrm>
        </p:spPr>
      </p:pic>
    </p:spTree>
    <p:extLst>
      <p:ext uri="{BB962C8B-B14F-4D97-AF65-F5344CB8AC3E}">
        <p14:creationId xmlns:p14="http://schemas.microsoft.com/office/powerpoint/2010/main" val="12431949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996486"/>
          </a:xfrm>
        </p:spPr>
        <p:txBody>
          <a:bodyPr>
            <a:normAutofit fontScale="90000"/>
          </a:bodyPr>
          <a:lstStyle/>
          <a:p>
            <a:pPr algn="ctr"/>
            <a:r>
              <a:rPr lang="en-US" b="1" dirty="0">
                <a:effectLst>
                  <a:outerShdw blurRad="38100" dist="38100" dir="2700000" algn="tl">
                    <a:srgbClr val="000000">
                      <a:alpha val="43137"/>
                    </a:srgbClr>
                  </a:outerShdw>
                </a:effectLst>
                <a:latin typeface="Bahnschrift Condensed" panose="020B0502040204020203" pitchFamily="34" charset="0"/>
              </a:rPr>
              <a:t>Historical Background</a:t>
            </a:r>
            <a:br>
              <a:rPr lang="en-US" b="1" dirty="0">
                <a:latin typeface="Bahnschrift Condensed" panose="020B0502040204020203" pitchFamily="34" charset="0"/>
              </a:rPr>
            </a:br>
            <a:br>
              <a:rPr lang="en-US" dirty="0">
                <a:latin typeface="Bahnschrift Condensed" panose="020B0502040204020203" pitchFamily="34" charset="0"/>
              </a:rPr>
            </a:br>
            <a:r>
              <a:rPr lang="en-US" dirty="0">
                <a:latin typeface="Bahnschrift Condensed" panose="020B0502040204020203" pitchFamily="34" charset="0"/>
              </a:rPr>
              <a:t>The TUC is the largest labour center in Ghana and was established on 8</a:t>
            </a:r>
            <a:r>
              <a:rPr lang="en-US" baseline="30000" dirty="0">
                <a:latin typeface="Bahnschrift Condensed" panose="020B0502040204020203" pitchFamily="34" charset="0"/>
              </a:rPr>
              <a:t>th</a:t>
            </a:r>
            <a:r>
              <a:rPr lang="en-US" dirty="0">
                <a:latin typeface="Bahnschrift Condensed" panose="020B0502040204020203" pitchFamily="34" charset="0"/>
              </a:rPr>
              <a:t> September, 1945. The establishment of the TUC was the culmination of efforts by the colonial government to encourage the formation of trade unions in the colonies to avoid the experiences of the industrial revolution in Europe when workers struggles against employers led to massive destruction  of property and lives.</a:t>
            </a:r>
            <a:br>
              <a:rPr lang="en-US" dirty="0">
                <a:latin typeface="Bahnschrift Condensed" panose="020B0502040204020203" pitchFamily="34" charset="0"/>
              </a:rPr>
            </a:br>
            <a:endParaRPr lang="en-US" dirty="0">
              <a:latin typeface="Bahnschrift Condensed" panose="020B0502040204020203" pitchFamily="34" charset="0"/>
            </a:endParaRPr>
          </a:p>
        </p:txBody>
      </p:sp>
    </p:spTree>
    <p:extLst>
      <p:ext uri="{BB962C8B-B14F-4D97-AF65-F5344CB8AC3E}">
        <p14:creationId xmlns:p14="http://schemas.microsoft.com/office/powerpoint/2010/main" val="32902006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1"/>
            <a:ext cx="10018713" cy="1320282"/>
          </a:xfrm>
        </p:spPr>
        <p:txBody>
          <a:bodyPr>
            <a:normAutofit/>
          </a:bodyPr>
          <a:lstStyle/>
          <a:p>
            <a:pPr algn="ctr"/>
            <a:r>
              <a:rPr lang="en-US" dirty="0">
                <a:effectLst>
                  <a:outerShdw blurRad="38100" dist="38100" dir="2700000" algn="tl">
                    <a:srgbClr val="000000">
                      <a:alpha val="43137"/>
                    </a:srgbClr>
                  </a:outerShdw>
                </a:effectLst>
                <a:latin typeface="Bahnschrift Condensed" panose="020B0502040204020203" pitchFamily="34" charset="0"/>
              </a:rPr>
              <a:t>Collective Bargaining &amp; Collective Agreement. S.96-111</a:t>
            </a:r>
          </a:p>
        </p:txBody>
      </p:sp>
      <p:sp>
        <p:nvSpPr>
          <p:cNvPr id="3" name="Content Placeholder 2"/>
          <p:cNvSpPr>
            <a:spLocks noGrp="1"/>
          </p:cNvSpPr>
          <p:nvPr>
            <p:ph idx="1"/>
          </p:nvPr>
        </p:nvSpPr>
        <p:spPr>
          <a:xfrm>
            <a:off x="1484310" y="1679511"/>
            <a:ext cx="10018713" cy="4111690"/>
          </a:xfrm>
        </p:spPr>
        <p:txBody>
          <a:bodyPr>
            <a:normAutofit lnSpcReduction="10000"/>
          </a:bodyPr>
          <a:lstStyle/>
          <a:p>
            <a:pPr algn="just"/>
            <a:endParaRPr lang="en-US" dirty="0"/>
          </a:p>
          <a:p>
            <a:pPr algn="just"/>
            <a:r>
              <a:rPr lang="en-US" sz="3200" dirty="0">
                <a:latin typeface="Bahnschrift Condensed" panose="020B0502040204020203" pitchFamily="34" charset="0"/>
              </a:rPr>
              <a:t>Collective Bargaining is defined as “…a voluntary process used to determine terms and conditions of work and to regulate relations between employers, workers and their organizations, leading to the conclusion of a collective agreement”</a:t>
            </a:r>
          </a:p>
          <a:p>
            <a:pPr algn="just"/>
            <a:r>
              <a:rPr lang="en-US" sz="3200" dirty="0">
                <a:latin typeface="Bahnschrift Condensed" panose="020B0502040204020203" pitchFamily="34" charset="0"/>
              </a:rPr>
              <a:t>Simply put, any dialogue aimed at establishing a codified set of rules and regulations to guide and keep the employment relationship between an employer and his/her workers</a:t>
            </a:r>
          </a:p>
        </p:txBody>
      </p:sp>
    </p:spTree>
    <p:extLst>
      <p:ext uri="{BB962C8B-B14F-4D97-AF65-F5344CB8AC3E}">
        <p14:creationId xmlns:p14="http://schemas.microsoft.com/office/powerpoint/2010/main" val="7437683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88909"/>
          </a:xfrm>
        </p:spPr>
        <p:txBody>
          <a:bodyPr/>
          <a:lstStyle/>
          <a:p>
            <a:pPr algn="ctr"/>
            <a:r>
              <a:rPr lang="en-US" dirty="0">
                <a:latin typeface="Bahnschrift Condensed" panose="020B0502040204020203" pitchFamily="34" charset="0"/>
              </a:rPr>
              <a:t>Essence Of Collective Bargaining</a:t>
            </a:r>
          </a:p>
        </p:txBody>
      </p:sp>
      <p:sp>
        <p:nvSpPr>
          <p:cNvPr id="3" name="Content Placeholder 2"/>
          <p:cNvSpPr>
            <a:spLocks noGrp="1"/>
          </p:cNvSpPr>
          <p:nvPr>
            <p:ph idx="1"/>
          </p:nvPr>
        </p:nvSpPr>
        <p:spPr>
          <a:xfrm>
            <a:off x="838200" y="1254034"/>
            <a:ext cx="10515600" cy="4922929"/>
          </a:xfrm>
        </p:spPr>
        <p:txBody>
          <a:bodyPr>
            <a:normAutofit/>
          </a:bodyPr>
          <a:lstStyle/>
          <a:p>
            <a:pPr algn="just"/>
            <a:endParaRPr lang="en-US" dirty="0">
              <a:latin typeface="Bahnschrift Condensed" panose="020B0502040204020203" pitchFamily="34" charset="0"/>
            </a:endParaRPr>
          </a:p>
          <a:p>
            <a:pPr algn="just"/>
            <a:r>
              <a:rPr lang="en-US" dirty="0">
                <a:latin typeface="Bahnschrift Condensed" panose="020B0502040204020203" pitchFamily="34" charset="0"/>
              </a:rPr>
              <a:t>Forum to address conditions of work and terms of employment (notice, transfer, discipline, meal breaks, occupational health, annual leave </a:t>
            </a:r>
            <a:r>
              <a:rPr lang="en-US" dirty="0" err="1">
                <a:latin typeface="Bahnschrift Condensed" panose="020B0502040204020203" pitchFamily="34" charset="0"/>
              </a:rPr>
              <a:t>etc</a:t>
            </a:r>
            <a:r>
              <a:rPr lang="en-US" dirty="0">
                <a:latin typeface="Bahnschrift Condensed" panose="020B0502040204020203" pitchFamily="34" charset="0"/>
              </a:rPr>
              <a:t>)</a:t>
            </a:r>
          </a:p>
          <a:p>
            <a:pPr algn="just"/>
            <a:r>
              <a:rPr lang="en-US" dirty="0">
                <a:latin typeface="Bahnschrift Condensed" panose="020B0502040204020203" pitchFamily="34" charset="0"/>
              </a:rPr>
              <a:t>Gives legitimacy to the rules regulating labour relations</a:t>
            </a:r>
          </a:p>
          <a:p>
            <a:pPr algn="just"/>
            <a:r>
              <a:rPr lang="en-US" dirty="0">
                <a:latin typeface="Bahnschrift Condensed" panose="020B0502040204020203" pitchFamily="34" charset="0"/>
              </a:rPr>
              <a:t>Determination of the class or category of workers which it relates</a:t>
            </a:r>
          </a:p>
          <a:p>
            <a:pPr algn="just"/>
            <a:r>
              <a:rPr lang="en-US" dirty="0">
                <a:latin typeface="Bahnschrift Condensed" panose="020B0502040204020203" pitchFamily="34" charset="0"/>
              </a:rPr>
              <a:t>An avenue to settle issues through dialogue and consensus building rather than confrontation and conflict</a:t>
            </a:r>
          </a:p>
          <a:p>
            <a:pPr algn="just"/>
            <a:r>
              <a:rPr lang="en-US" dirty="0">
                <a:latin typeface="Bahnschrift Condensed" panose="020B0502040204020203" pitchFamily="34" charset="0"/>
              </a:rPr>
              <a:t>Usually done over a new agreement or the renewal of an existing one or a part of it.</a:t>
            </a:r>
          </a:p>
          <a:p>
            <a:pPr algn="just"/>
            <a:r>
              <a:rPr lang="en-US" dirty="0">
                <a:latin typeface="Bahnschrift Condensed" panose="020B0502040204020203" pitchFamily="34" charset="0"/>
              </a:rPr>
              <a:t>Helps in anticipating potential problems and advancing peaceful mechanisms for dealing with them taking into account both the needs of the employer and the employee</a:t>
            </a:r>
          </a:p>
        </p:txBody>
      </p:sp>
    </p:spTree>
    <p:extLst>
      <p:ext uri="{BB962C8B-B14F-4D97-AF65-F5344CB8AC3E}">
        <p14:creationId xmlns:p14="http://schemas.microsoft.com/office/powerpoint/2010/main" val="41396182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97915"/>
          </a:xfrm>
        </p:spPr>
        <p:txBody>
          <a:bodyPr/>
          <a:lstStyle/>
          <a:p>
            <a:pPr algn="ctr"/>
            <a:r>
              <a:rPr lang="en-US" b="1" dirty="0">
                <a:effectLst>
                  <a:outerShdw blurRad="38100" dist="38100" dir="2700000" algn="tl">
                    <a:srgbClr val="000000">
                      <a:alpha val="43137"/>
                    </a:srgbClr>
                  </a:outerShdw>
                </a:effectLst>
                <a:latin typeface="Bahnschrift Condensed" panose="020B0502040204020203" pitchFamily="34" charset="0"/>
              </a:rPr>
              <a:t>Scope Of Collective Bargaining</a:t>
            </a:r>
          </a:p>
        </p:txBody>
      </p:sp>
      <p:sp>
        <p:nvSpPr>
          <p:cNvPr id="3" name="Content Placeholder 2"/>
          <p:cNvSpPr>
            <a:spLocks noGrp="1"/>
          </p:cNvSpPr>
          <p:nvPr>
            <p:ph idx="1"/>
          </p:nvPr>
        </p:nvSpPr>
        <p:spPr>
          <a:xfrm>
            <a:off x="838200" y="1463040"/>
            <a:ext cx="10515600" cy="4713923"/>
          </a:xfrm>
        </p:spPr>
        <p:txBody>
          <a:bodyPr>
            <a:normAutofit lnSpcReduction="10000"/>
          </a:bodyPr>
          <a:lstStyle/>
          <a:p>
            <a:pPr marL="457200" lvl="1" indent="0">
              <a:buNone/>
            </a:pPr>
            <a:endParaRPr lang="en-US" dirty="0">
              <a:latin typeface="Bahnschrift Condensed" panose="020B0502040204020203" pitchFamily="34" charset="0"/>
            </a:endParaRPr>
          </a:p>
          <a:p>
            <a:pPr marL="457200" lvl="1" indent="0">
              <a:buNone/>
            </a:pPr>
            <a:r>
              <a:rPr lang="en-US" dirty="0">
                <a:latin typeface="Bahnschrift Condensed" panose="020B0502040204020203" pitchFamily="34" charset="0"/>
              </a:rPr>
              <a:t>It includes but not limited to:</a:t>
            </a:r>
          </a:p>
          <a:p>
            <a:pPr lvl="1"/>
            <a:r>
              <a:rPr lang="en-US" dirty="0">
                <a:latin typeface="Bahnschrift Condensed" panose="020B0502040204020203" pitchFamily="34" charset="0"/>
              </a:rPr>
              <a:t>Compensation</a:t>
            </a:r>
          </a:p>
          <a:p>
            <a:pPr lvl="1"/>
            <a:r>
              <a:rPr lang="en-US" dirty="0">
                <a:latin typeface="Bahnschrift Condensed" panose="020B0502040204020203" pitchFamily="34" charset="0"/>
              </a:rPr>
              <a:t>Working conditions and environment</a:t>
            </a:r>
          </a:p>
          <a:p>
            <a:pPr lvl="1"/>
            <a:r>
              <a:rPr lang="en-US" dirty="0">
                <a:latin typeface="Bahnschrift Condensed" panose="020B0502040204020203" pitchFamily="34" charset="0"/>
              </a:rPr>
              <a:t>Benefits</a:t>
            </a:r>
          </a:p>
          <a:p>
            <a:pPr lvl="1"/>
            <a:r>
              <a:rPr lang="en-US" dirty="0">
                <a:latin typeface="Bahnschrift Condensed" panose="020B0502040204020203" pitchFamily="34" charset="0"/>
              </a:rPr>
              <a:t>Corporate policies and procedures</a:t>
            </a:r>
          </a:p>
          <a:p>
            <a:pPr lvl="1"/>
            <a:r>
              <a:rPr lang="en-US" dirty="0">
                <a:latin typeface="Bahnschrift Condensed" panose="020B0502040204020203" pitchFamily="34" charset="0"/>
              </a:rPr>
              <a:t>Mechanism for dispute settlement</a:t>
            </a:r>
          </a:p>
          <a:p>
            <a:pPr lvl="1"/>
            <a:r>
              <a:rPr lang="en-US" dirty="0">
                <a:latin typeface="Bahnschrift Condensed" panose="020B0502040204020203" pitchFamily="34" charset="0"/>
              </a:rPr>
              <a:t>Performance management</a:t>
            </a:r>
          </a:p>
          <a:p>
            <a:pPr lvl="1"/>
            <a:r>
              <a:rPr lang="en-US" dirty="0">
                <a:latin typeface="Bahnschrift Condensed" panose="020B0502040204020203" pitchFamily="34" charset="0"/>
              </a:rPr>
              <a:t>The essential services within the establishment</a:t>
            </a:r>
          </a:p>
          <a:p>
            <a:pPr lvl="1"/>
            <a:r>
              <a:rPr lang="en-US" dirty="0">
                <a:latin typeface="Bahnschrift Condensed" panose="020B0502040204020203" pitchFamily="34" charset="0"/>
              </a:rPr>
              <a:t>The class or category of workers to which it relates</a:t>
            </a:r>
          </a:p>
          <a:p>
            <a:pPr marL="457200" lvl="1" indent="0">
              <a:buNone/>
            </a:pPr>
            <a:r>
              <a:rPr lang="en-US" dirty="0">
                <a:latin typeface="Bahnschrift Condensed" panose="020B0502040204020203" pitchFamily="34" charset="0"/>
              </a:rPr>
              <a:t>All the above are deducted from S. 98</a:t>
            </a:r>
          </a:p>
        </p:txBody>
      </p:sp>
    </p:spTree>
    <p:extLst>
      <p:ext uri="{BB962C8B-B14F-4D97-AF65-F5344CB8AC3E}">
        <p14:creationId xmlns:p14="http://schemas.microsoft.com/office/powerpoint/2010/main" val="7733689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36212"/>
          </a:xfrm>
        </p:spPr>
        <p:txBody>
          <a:bodyPr>
            <a:normAutofit fontScale="90000"/>
          </a:bodyPr>
          <a:lstStyle/>
          <a:p>
            <a:pPr algn="ctr"/>
            <a:r>
              <a:rPr lang="en-US" dirty="0">
                <a:latin typeface="Bahnschrift Condensed" panose="020B0502040204020203" pitchFamily="34" charset="0"/>
              </a:rPr>
              <a:t>THE PRACTISE </a:t>
            </a:r>
          </a:p>
        </p:txBody>
      </p:sp>
      <p:sp>
        <p:nvSpPr>
          <p:cNvPr id="3" name="Content Placeholder 2"/>
          <p:cNvSpPr>
            <a:spLocks noGrp="1"/>
          </p:cNvSpPr>
          <p:nvPr>
            <p:ph idx="1"/>
          </p:nvPr>
        </p:nvSpPr>
        <p:spPr>
          <a:xfrm>
            <a:off x="838200" y="901338"/>
            <a:ext cx="10515600" cy="5275625"/>
          </a:xfrm>
        </p:spPr>
        <p:txBody>
          <a:bodyPr>
            <a:noAutofit/>
          </a:bodyPr>
          <a:lstStyle/>
          <a:p>
            <a:pPr algn="just"/>
            <a:endParaRPr lang="en-US" sz="2400" dirty="0"/>
          </a:p>
          <a:p>
            <a:pPr algn="just"/>
            <a:r>
              <a:rPr lang="en-US" sz="2400" dirty="0">
                <a:latin typeface="Bahnschrift Condensed" panose="020B0502040204020203" pitchFamily="34" charset="0"/>
              </a:rPr>
              <a:t>CERTIFICATION S.99 – The trade union shall make an application to the Chief Labour Officer for a certificate appointing that trade union as the appropriate representative to conduct negotiations on behalf of the class of workers specified in the collective bargaining certificate.</a:t>
            </a:r>
          </a:p>
          <a:p>
            <a:pPr algn="just"/>
            <a:r>
              <a:rPr lang="en-US" sz="2400" dirty="0">
                <a:latin typeface="Bahnschrift Condensed" panose="020B0502040204020203" pitchFamily="34" charset="0"/>
              </a:rPr>
              <a:t>The Chief Labour Officer shall determine which union shall hold a collective bargaining certificate for the class of workers in a situation where there is more than one trade union at the workplace. </a:t>
            </a:r>
          </a:p>
          <a:p>
            <a:pPr algn="just"/>
            <a:r>
              <a:rPr lang="en-US" sz="2400" dirty="0">
                <a:latin typeface="Bahnschrift Condensed" panose="020B0502040204020203" pitchFamily="34" charset="0"/>
              </a:rPr>
              <a:t>SNCs/SJNCs S. 101 – The trade union appointed in a certificate and the employer of the workers of the class to which the certificate relates shall each nominate their representatives authorized to conduct negotiations on their behalf. A SJNC is set up in similar fashion when there is more than one union with the union with greater numbers leading the negotiations on the side of the workers.</a:t>
            </a:r>
            <a:r>
              <a:rPr lang="en-US" sz="2400" i="1" dirty="0">
                <a:solidFill>
                  <a:srgbClr val="FF0000"/>
                </a:solidFill>
                <a:latin typeface="Bahnschrift Condensed" panose="020B0502040204020203" pitchFamily="34" charset="0"/>
              </a:rPr>
              <a:t> Example Teacher Unions (GNAT, NAGRAT,CCT)</a:t>
            </a:r>
          </a:p>
          <a:p>
            <a:pPr algn="just"/>
            <a:r>
              <a:rPr lang="en-US" sz="2400" dirty="0">
                <a:latin typeface="Bahnschrift Condensed" panose="020B0502040204020203" pitchFamily="34" charset="0"/>
              </a:rPr>
              <a:t>Parties to the negotiation should craft rules for engagement. Section 127 (3) &amp; (4) must be a part of the rules.</a:t>
            </a:r>
          </a:p>
          <a:p>
            <a:pPr algn="just"/>
            <a:r>
              <a:rPr lang="en-US" sz="2400" dirty="0">
                <a:latin typeface="Bahnschrift Condensed" panose="020B0502040204020203" pitchFamily="34" charset="0"/>
              </a:rPr>
              <a:t>A successful collective bargaining births a Collective Agreement</a:t>
            </a:r>
          </a:p>
        </p:txBody>
      </p:sp>
    </p:spTree>
    <p:extLst>
      <p:ext uri="{BB962C8B-B14F-4D97-AF65-F5344CB8AC3E}">
        <p14:creationId xmlns:p14="http://schemas.microsoft.com/office/powerpoint/2010/main" val="3049857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7567"/>
            <a:ext cx="10515600" cy="6439988"/>
          </a:xfrm>
        </p:spPr>
        <p:txBody>
          <a:bodyPr/>
          <a:lstStyle/>
          <a:p>
            <a:endParaRPr lang="en-US" dirty="0"/>
          </a:p>
        </p:txBody>
      </p:sp>
      <p:sp>
        <p:nvSpPr>
          <p:cNvPr id="4" name="Down Arrow Callout 3"/>
          <p:cNvSpPr/>
          <p:nvPr/>
        </p:nvSpPr>
        <p:spPr>
          <a:xfrm>
            <a:off x="1423851" y="666206"/>
            <a:ext cx="2116183" cy="1750423"/>
          </a:xfrm>
          <a:prstGeom prst="downArrowCallout">
            <a:avLst/>
          </a:prstGeom>
          <a:solidFill>
            <a:schemeClr val="accent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latin typeface="Bahnschrift Condensed" panose="020B0502040204020203" pitchFamily="34" charset="0"/>
              </a:rPr>
              <a:t>Submission of Proposals</a:t>
            </a:r>
          </a:p>
        </p:txBody>
      </p:sp>
      <p:sp>
        <p:nvSpPr>
          <p:cNvPr id="5" name="Down Arrow Callout 4"/>
          <p:cNvSpPr/>
          <p:nvPr/>
        </p:nvSpPr>
        <p:spPr>
          <a:xfrm>
            <a:off x="1423850" y="2312127"/>
            <a:ext cx="2116184" cy="1254034"/>
          </a:xfrm>
          <a:prstGeom prst="downArrowCallout">
            <a:avLst/>
          </a:prstGeom>
          <a:solidFill>
            <a:srgbClr val="FFC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latin typeface="Bahnschrift Condensed" panose="020B0502040204020203" pitchFamily="34" charset="0"/>
              </a:rPr>
              <a:t>Collective Bargaining</a:t>
            </a:r>
          </a:p>
        </p:txBody>
      </p:sp>
      <p:sp>
        <p:nvSpPr>
          <p:cNvPr id="6" name="Horizontal Scroll 5"/>
          <p:cNvSpPr/>
          <p:nvPr/>
        </p:nvSpPr>
        <p:spPr>
          <a:xfrm>
            <a:off x="1423849" y="3461339"/>
            <a:ext cx="2116185" cy="1100703"/>
          </a:xfrm>
          <a:prstGeom prst="horizontalScroll">
            <a:avLst/>
          </a:prstGeom>
          <a:solidFill>
            <a:srgbClr val="00B050"/>
          </a:solidFill>
          <a:effectLst>
            <a:outerShdw blurRad="152400" dist="317500" dir="5400000" sx="90000" sy="-19000" rotWithShape="0">
              <a:prstClr val="black">
                <a:alpha val="15000"/>
              </a:prstClr>
            </a:outerShdw>
          </a:effectLst>
          <a:scene3d>
            <a:camera prst="isometricOffAxis2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latin typeface="Bahnschrift Condensed" panose="020B0502040204020203" pitchFamily="34" charset="0"/>
              </a:rPr>
              <a:t>Agreement</a:t>
            </a:r>
            <a:endParaRPr lang="en-US" dirty="0">
              <a:latin typeface="Bahnschrift Condensed" panose="020B0502040204020203" pitchFamily="34" charset="0"/>
            </a:endParaRPr>
          </a:p>
        </p:txBody>
      </p:sp>
      <p:cxnSp>
        <p:nvCxnSpPr>
          <p:cNvPr id="8" name="Straight Arrow Connector 7"/>
          <p:cNvCxnSpPr/>
          <p:nvPr/>
        </p:nvCxnSpPr>
        <p:spPr>
          <a:xfrm>
            <a:off x="3540034" y="2808514"/>
            <a:ext cx="495082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Cloud Callout 8"/>
          <p:cNvSpPr/>
          <p:nvPr/>
        </p:nvSpPr>
        <p:spPr>
          <a:xfrm>
            <a:off x="7989811" y="958081"/>
            <a:ext cx="3317966" cy="1920240"/>
          </a:xfrm>
          <a:prstGeom prst="cloudCallout">
            <a:avLst/>
          </a:prstGeom>
          <a:solidFill>
            <a:srgbClr val="FF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atin typeface="Bahnschrift Condensed" panose="020B0502040204020203" pitchFamily="34" charset="0"/>
              </a:rPr>
              <a:t>Industrial Action (Strike/Lockout)</a:t>
            </a:r>
          </a:p>
        </p:txBody>
      </p:sp>
      <p:cxnSp>
        <p:nvCxnSpPr>
          <p:cNvPr id="11" name="Straight Arrow Connector 10"/>
          <p:cNvCxnSpPr>
            <a:stCxn id="9" idx="1"/>
          </p:cNvCxnSpPr>
          <p:nvPr/>
        </p:nvCxnSpPr>
        <p:spPr>
          <a:xfrm>
            <a:off x="9648794" y="2876276"/>
            <a:ext cx="378823" cy="7596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Horizontal Scroll 11"/>
          <p:cNvSpPr/>
          <p:nvPr/>
        </p:nvSpPr>
        <p:spPr>
          <a:xfrm>
            <a:off x="8881412" y="3461338"/>
            <a:ext cx="2387235" cy="1251994"/>
          </a:xfrm>
          <a:prstGeom prst="horizontalScroll">
            <a:avLst/>
          </a:prstGeom>
          <a:solidFill>
            <a:srgbClr val="00B050"/>
          </a:solidFill>
          <a:effectLst>
            <a:outerShdw blurRad="152400" dist="317500" dir="5400000" sx="90000" sy="-19000" rotWithShape="0">
              <a:prstClr val="black">
                <a:alpha val="15000"/>
              </a:prstClr>
            </a:outerShdw>
          </a:effectLst>
          <a:scene3d>
            <a:camera prst="perspectiveContrastingLeftFacing"/>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atin typeface="Bahnschrift Condensed" panose="020B0502040204020203" pitchFamily="34" charset="0"/>
              </a:rPr>
              <a:t>Agreement</a:t>
            </a:r>
          </a:p>
        </p:txBody>
      </p:sp>
      <p:cxnSp>
        <p:nvCxnSpPr>
          <p:cNvPr id="15" name="Straight Arrow Connector 14"/>
          <p:cNvCxnSpPr>
            <a:cxnSpLocks/>
            <a:endCxn id="12" idx="1"/>
          </p:cNvCxnSpPr>
          <p:nvPr/>
        </p:nvCxnSpPr>
        <p:spPr>
          <a:xfrm flipH="1">
            <a:off x="8881412" y="3859597"/>
            <a:ext cx="109099" cy="2277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5917474" y="2806469"/>
            <a:ext cx="0" cy="151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Rounded Rectangle 19"/>
          <p:cNvSpPr/>
          <p:nvPr/>
        </p:nvSpPr>
        <p:spPr>
          <a:xfrm>
            <a:off x="4465320" y="3082514"/>
            <a:ext cx="3315545" cy="1019223"/>
          </a:xfrm>
          <a:prstGeom prst="roundRect">
            <a:avLst/>
          </a:prstGeom>
          <a:solidFill>
            <a:srgbClr val="161218"/>
          </a:solidFill>
          <a:effectLst>
            <a:outerShdw blurRad="76200" dist="12700" dir="8100000" sy="-23000" kx="8004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atin typeface="Bahnschrift Condensed" panose="020B0502040204020203" pitchFamily="34" charset="0"/>
              </a:rPr>
              <a:t>National Labour Commission</a:t>
            </a:r>
          </a:p>
        </p:txBody>
      </p:sp>
      <p:sp>
        <p:nvSpPr>
          <p:cNvPr id="21" name="Curved Right Arrow 20"/>
          <p:cNvSpPr/>
          <p:nvPr/>
        </p:nvSpPr>
        <p:spPr>
          <a:xfrm>
            <a:off x="4640582" y="4130968"/>
            <a:ext cx="287383" cy="659124"/>
          </a:xfrm>
          <a:prstGeom prst="curvedRightArrow">
            <a:avLst>
              <a:gd name="adj1" fmla="val 0"/>
              <a:gd name="adj2" fmla="val 500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Rounded Rectangle 21"/>
          <p:cNvSpPr/>
          <p:nvPr/>
        </p:nvSpPr>
        <p:spPr>
          <a:xfrm>
            <a:off x="4927966" y="4245663"/>
            <a:ext cx="2093324" cy="659124"/>
          </a:xfrm>
          <a:prstGeom prst="roundRect">
            <a:avLst/>
          </a:prstGeom>
          <a:solidFill>
            <a:schemeClr val="accent3">
              <a:lumMod val="50000"/>
            </a:schemeClr>
          </a:solidFill>
          <a:effectLst>
            <a:glow rad="139700">
              <a:schemeClr val="accent4">
                <a:satMod val="175000"/>
                <a:alpha val="40000"/>
              </a:schemeClr>
            </a:glow>
            <a:outerShdw blurRad="152400" dist="317500" dir="5400000" sx="90000" sy="-19000"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atin typeface="Bahnschrift Condensed" panose="020B0502040204020203" pitchFamily="34" charset="0"/>
              </a:rPr>
              <a:t>Mediation</a:t>
            </a:r>
          </a:p>
          <a:p>
            <a:pPr algn="ctr"/>
            <a:r>
              <a:rPr lang="en-US" sz="2000" dirty="0">
                <a:latin typeface="Bahnschrift Condensed" panose="020B0502040204020203" pitchFamily="34" charset="0"/>
              </a:rPr>
              <a:t>Arbitration</a:t>
            </a:r>
            <a:r>
              <a:rPr lang="en-US" dirty="0"/>
              <a:t> </a:t>
            </a:r>
          </a:p>
        </p:txBody>
      </p:sp>
      <p:cxnSp>
        <p:nvCxnSpPr>
          <p:cNvPr id="26" name="Curved Connector 25"/>
          <p:cNvCxnSpPr/>
          <p:nvPr/>
        </p:nvCxnSpPr>
        <p:spPr>
          <a:xfrm rot="10800000" flipV="1">
            <a:off x="7027817" y="3898943"/>
            <a:ext cx="1962695" cy="699181"/>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Flowchart: Decision 26"/>
          <p:cNvSpPr/>
          <p:nvPr/>
        </p:nvSpPr>
        <p:spPr>
          <a:xfrm>
            <a:off x="4640582" y="5146125"/>
            <a:ext cx="2625633" cy="666206"/>
          </a:xfrm>
          <a:prstGeom prst="flowChartDecision">
            <a:avLst/>
          </a:prstGeom>
          <a:solidFill>
            <a:srgbClr val="7030A0"/>
          </a:solidFill>
          <a:effectLst>
            <a:glow rad="228600">
              <a:schemeClr val="accent6">
                <a:satMod val="175000"/>
                <a:alpha val="40000"/>
              </a:schemeClr>
            </a:glow>
            <a:outerShdw blurRad="152400" dist="317500" dir="5400000" sx="90000" sy="-19000"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atin typeface="Bahnschrift Condensed" panose="020B0502040204020203" pitchFamily="34" charset="0"/>
              </a:rPr>
              <a:t>Acceptance/Award</a:t>
            </a:r>
            <a:endParaRPr lang="en-US" dirty="0">
              <a:latin typeface="Bahnschrift Condensed" panose="020B0502040204020203" pitchFamily="34" charset="0"/>
            </a:endParaRPr>
          </a:p>
        </p:txBody>
      </p:sp>
      <p:sp>
        <p:nvSpPr>
          <p:cNvPr id="28" name="Curved Right Arrow 27"/>
          <p:cNvSpPr/>
          <p:nvPr/>
        </p:nvSpPr>
        <p:spPr>
          <a:xfrm>
            <a:off x="4640582" y="4924144"/>
            <a:ext cx="287383" cy="528643"/>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0" name="Rectangle 29"/>
          <p:cNvSpPr/>
          <p:nvPr/>
        </p:nvSpPr>
        <p:spPr>
          <a:xfrm>
            <a:off x="1763485" y="5936748"/>
            <a:ext cx="9062358" cy="594039"/>
          </a:xfrm>
          <a:prstGeom prst="rect">
            <a:avLst/>
          </a:prstGeom>
          <a:solidFill>
            <a:srgbClr val="00B050"/>
          </a:solidFill>
          <a:effectLst>
            <a:reflection blurRad="6350" stA="50000" endA="295" endPos="92000" dist="1016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Bahnschrift Condensed" panose="020B0502040204020203" pitchFamily="34" charset="0"/>
              </a:rPr>
              <a:t>Conclusion of Collective Agreement (CA)</a:t>
            </a:r>
            <a:endParaRPr lang="en-US" b="1" dirty="0">
              <a:latin typeface="Bahnschrift Condensed" panose="020B0502040204020203" pitchFamily="34" charset="0"/>
            </a:endParaRPr>
          </a:p>
        </p:txBody>
      </p:sp>
      <p:cxnSp>
        <p:nvCxnSpPr>
          <p:cNvPr id="32" name="Straight Arrow Connector 31"/>
          <p:cNvCxnSpPr>
            <a:cxnSpLocks/>
            <a:stCxn id="12" idx="2"/>
          </p:cNvCxnSpPr>
          <p:nvPr/>
        </p:nvCxnSpPr>
        <p:spPr>
          <a:xfrm flipH="1">
            <a:off x="9953898" y="4556833"/>
            <a:ext cx="121132" cy="13015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2401388" y="4424454"/>
            <a:ext cx="182881" cy="14339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H="1">
            <a:off x="3540034" y="2506344"/>
            <a:ext cx="4663440" cy="391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Arrow: Down 2">
            <a:extLst>
              <a:ext uri="{FF2B5EF4-FFF2-40B4-BE49-F238E27FC236}">
                <a16:creationId xmlns:a16="http://schemas.microsoft.com/office/drawing/2014/main" id="{C8049B72-93E5-2D8D-9C25-831700070C45}"/>
              </a:ext>
            </a:extLst>
          </p:cNvPr>
          <p:cNvSpPr/>
          <p:nvPr/>
        </p:nvSpPr>
        <p:spPr>
          <a:xfrm>
            <a:off x="5917474" y="2806469"/>
            <a:ext cx="45719" cy="2468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783077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6029"/>
          </a:xfrm>
        </p:spPr>
        <p:txBody>
          <a:bodyPr>
            <a:normAutofit/>
          </a:bodyPr>
          <a:lstStyle/>
          <a:p>
            <a:pPr algn="ctr"/>
            <a:r>
              <a:rPr lang="en-US" b="1" dirty="0">
                <a:effectLst>
                  <a:outerShdw blurRad="38100" dist="38100" dir="2700000" algn="tl">
                    <a:srgbClr val="000000">
                      <a:alpha val="43137"/>
                    </a:srgbClr>
                  </a:outerShdw>
                </a:effectLst>
                <a:latin typeface="Bahnschrift Condensed" panose="020B0502040204020203" pitchFamily="34" charset="0"/>
              </a:rPr>
              <a:t>EFFECTS OF COLLECTIVE AGREEMENTS S. 105</a:t>
            </a:r>
          </a:p>
        </p:txBody>
      </p:sp>
      <p:sp>
        <p:nvSpPr>
          <p:cNvPr id="3" name="Content Placeholder 2"/>
          <p:cNvSpPr>
            <a:spLocks noGrp="1"/>
          </p:cNvSpPr>
          <p:nvPr>
            <p:ph idx="1"/>
          </p:nvPr>
        </p:nvSpPr>
        <p:spPr>
          <a:xfrm>
            <a:off x="838200" y="1071154"/>
            <a:ext cx="10515600" cy="5105809"/>
          </a:xfrm>
        </p:spPr>
        <p:txBody>
          <a:bodyPr/>
          <a:lstStyle/>
          <a:p>
            <a:r>
              <a:rPr lang="en-US" dirty="0">
                <a:latin typeface="Bahnschrift Condensed" panose="020B0502040204020203" pitchFamily="34" charset="0"/>
              </a:rPr>
              <a:t>An agreement concluded by a trade union through a SNC or  a SJNC shall so far as the terms of the agreement permit apply to all workers of the class specified in the certificate.</a:t>
            </a:r>
          </a:p>
          <a:p>
            <a:r>
              <a:rPr lang="en-US" dirty="0">
                <a:latin typeface="Bahnschrift Condensed" panose="020B0502040204020203" pitchFamily="34" charset="0"/>
              </a:rPr>
              <a:t>The provisions of the CA concerning the terms of employment and termination of employment, obligations imposed and rights granted shall be regarded as terms of contract of employment between each worker to whom the provisions apply and his/her employer.</a:t>
            </a:r>
          </a:p>
          <a:p>
            <a:r>
              <a:rPr lang="en-US" dirty="0">
                <a:latin typeface="Bahnschrift Condensed" panose="020B0502040204020203" pitchFamily="34" charset="0"/>
              </a:rPr>
              <a:t>Provisions of the CA shall continue to have effect after the expiration of the CA so long as they have not been varied by agreement of the parties or in pursuance of this Act</a:t>
            </a:r>
          </a:p>
          <a:p>
            <a:pPr marL="0" indent="0">
              <a:buNone/>
            </a:pPr>
            <a:endParaRPr lang="en-US" dirty="0">
              <a:latin typeface="Bahnschrift Condensed" panose="020B0502040204020203" pitchFamily="34" charset="0"/>
            </a:endParaRPr>
          </a:p>
          <a:p>
            <a:endParaRPr lang="en-US" dirty="0">
              <a:latin typeface="Bahnschrift Condensed" panose="020B0502040204020203" pitchFamily="34" charset="0"/>
            </a:endParaRPr>
          </a:p>
        </p:txBody>
      </p:sp>
    </p:spTree>
    <p:extLst>
      <p:ext uri="{BB962C8B-B14F-4D97-AF65-F5344CB8AC3E}">
        <p14:creationId xmlns:p14="http://schemas.microsoft.com/office/powerpoint/2010/main" val="34834116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2771"/>
            <a:ext cx="10515600" cy="6253159"/>
          </a:xfrm>
        </p:spPr>
        <p:txBody>
          <a:bodyPr>
            <a:noAutofit/>
          </a:bodyPr>
          <a:lstStyle/>
          <a:p>
            <a:r>
              <a:rPr lang="en-US" sz="3200" dirty="0">
                <a:latin typeface="Bahnschrift Condensed" panose="020B0502040204020203" pitchFamily="34" charset="0"/>
              </a:rPr>
              <a:t>* Rights conferred by a CA shall not be waived by the worker and if there is any conflict between the terms of a CA and the terms of any contract not contained in the CA, the CA shall prevail unless the terms of the contract are more favorable to the worker and it is immaterial whether or not the contract was concluded before the CA </a:t>
            </a:r>
            <a:r>
              <a:rPr lang="en-US" sz="3200" b="1" i="1" dirty="0">
                <a:solidFill>
                  <a:srgbClr val="FF0000"/>
                </a:solidFill>
                <a:latin typeface="Bahnschrift Condensed" panose="020B0502040204020203" pitchFamily="34" charset="0"/>
              </a:rPr>
              <a:t>{GTPCWU v Halliburton}</a:t>
            </a:r>
            <a:br>
              <a:rPr lang="en-US" sz="3200" b="1" i="1" dirty="0">
                <a:solidFill>
                  <a:srgbClr val="FF0000"/>
                </a:solidFill>
                <a:latin typeface="Bahnschrift Condensed" panose="020B0502040204020203" pitchFamily="34" charset="0"/>
              </a:rPr>
            </a:br>
            <a:r>
              <a:rPr lang="en-US" sz="3200" b="1" i="1" dirty="0">
                <a:latin typeface="Bahnschrift Condensed" panose="020B0502040204020203" pitchFamily="34" charset="0"/>
              </a:rPr>
              <a:t>*  </a:t>
            </a:r>
            <a:r>
              <a:rPr lang="en-US" sz="3200" dirty="0">
                <a:latin typeface="Bahnschrift Condensed" panose="020B0502040204020203" pitchFamily="34" charset="0"/>
              </a:rPr>
              <a:t>The withdrawal of a certificate appointing a trade union shall not affect the validity of a CA made by the trade union before the certificate was withdrawn</a:t>
            </a:r>
            <a:br>
              <a:rPr lang="en-US" sz="3200" dirty="0">
                <a:latin typeface="Bahnschrift Condensed" panose="020B0502040204020203" pitchFamily="34" charset="0"/>
              </a:rPr>
            </a:br>
            <a:r>
              <a:rPr lang="en-US" sz="3200" dirty="0">
                <a:latin typeface="Bahnschrift Condensed" panose="020B0502040204020203" pitchFamily="34" charset="0"/>
              </a:rPr>
              <a:t>* CAs shall be for a term of at least one year – S.105</a:t>
            </a:r>
            <a:br>
              <a:rPr lang="en-US" sz="3200" dirty="0">
                <a:latin typeface="Bahnschrift Condensed" panose="020B0502040204020203" pitchFamily="34" charset="0"/>
              </a:rPr>
            </a:br>
            <a:r>
              <a:rPr lang="en-US" sz="3200" dirty="0">
                <a:latin typeface="Bahnschrift Condensed" panose="020B0502040204020203" pitchFamily="34" charset="0"/>
              </a:rPr>
              <a:t>* Every CA shall contain a provision for final and conclusive settlement of all differences between the persons to whom the agreement applies. S. 127 (3&amp;4)</a:t>
            </a:r>
            <a:endParaRPr lang="en-US" sz="3200" b="1" i="1" dirty="0">
              <a:solidFill>
                <a:srgbClr val="FF0000"/>
              </a:solidFill>
              <a:latin typeface="Bahnschrift Condensed" panose="020B0502040204020203" pitchFamily="34" charset="0"/>
            </a:endParaRPr>
          </a:p>
        </p:txBody>
      </p:sp>
    </p:spTree>
    <p:extLst>
      <p:ext uri="{BB962C8B-B14F-4D97-AF65-F5344CB8AC3E}">
        <p14:creationId xmlns:p14="http://schemas.microsoft.com/office/powerpoint/2010/main" val="11073525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25475"/>
          </a:xfrm>
        </p:spPr>
        <p:txBody>
          <a:bodyPr>
            <a:normAutofit fontScale="90000"/>
          </a:bodyPr>
          <a:lstStyle/>
          <a:p>
            <a:pPr algn="ctr"/>
            <a:r>
              <a:rPr lang="en-US" dirty="0">
                <a:latin typeface="Bahnschrift Condensed" panose="020B0502040204020203" pitchFamily="34" charset="0"/>
              </a:rPr>
              <a:t>TAKE AWAYS</a:t>
            </a:r>
          </a:p>
        </p:txBody>
      </p:sp>
      <p:sp>
        <p:nvSpPr>
          <p:cNvPr id="3" name="Content Placeholder 2"/>
          <p:cNvSpPr>
            <a:spLocks noGrp="1"/>
          </p:cNvSpPr>
          <p:nvPr>
            <p:ph idx="1"/>
          </p:nvPr>
        </p:nvSpPr>
        <p:spPr>
          <a:xfrm>
            <a:off x="838200" y="990600"/>
            <a:ext cx="10515600" cy="5186363"/>
          </a:xfrm>
        </p:spPr>
        <p:txBody>
          <a:bodyPr>
            <a:normAutofit fontScale="92500"/>
          </a:bodyPr>
          <a:lstStyle/>
          <a:p>
            <a:pPr marL="342900" indent="-342900"/>
            <a:r>
              <a:rPr lang="en-US" dirty="0"/>
              <a:t>Trade Unions and Collective Bargaining are rights </a:t>
            </a:r>
            <a:r>
              <a:rPr lang="en-US" dirty="0">
                <a:solidFill>
                  <a:srgbClr val="000000"/>
                </a:solidFill>
              </a:rPr>
              <a:t>guaranteed by the 1992 Constitution (Ch.5 Art. 21e), the Labour Act, 2003 (Act 651 S.96-111) and ILO Conventions (C.87 &amp; C.98)</a:t>
            </a:r>
          </a:p>
          <a:p>
            <a:pPr marL="342900" indent="-342900"/>
            <a:r>
              <a:rPr lang="en-US" dirty="0"/>
              <a:t>The conditions for trade union formation are</a:t>
            </a:r>
            <a:r>
              <a:rPr lang="en-US" dirty="0">
                <a:solidFill>
                  <a:srgbClr val="000000"/>
                </a:solidFill>
              </a:rPr>
              <a:t> moderate</a:t>
            </a:r>
          </a:p>
          <a:p>
            <a:pPr marL="342900" indent="-342900"/>
            <a:r>
              <a:rPr lang="en-US" dirty="0">
                <a:solidFill>
                  <a:srgbClr val="000000"/>
                </a:solidFill>
              </a:rPr>
              <a:t>Democracy in trade union operations is required</a:t>
            </a:r>
            <a:r>
              <a:rPr lang="en-US" dirty="0"/>
              <a:t> </a:t>
            </a:r>
          </a:p>
          <a:p>
            <a:pPr marL="342900" indent="-342900"/>
            <a:r>
              <a:rPr lang="en-US" dirty="0"/>
              <a:t>Trade unions are autonomous and independent; not subject to control of employer or political parties</a:t>
            </a:r>
          </a:p>
          <a:p>
            <a:pPr marL="342900" indent="-342900"/>
            <a:r>
              <a:rPr lang="en-US" dirty="0">
                <a:solidFill>
                  <a:srgbClr val="FF0000"/>
                </a:solidFill>
              </a:rPr>
              <a:t>Collective Bargaining/Negotiation </a:t>
            </a:r>
            <a:r>
              <a:rPr lang="en-US" dirty="0"/>
              <a:t>is key to concluding agreements and resolving workplace issues</a:t>
            </a:r>
          </a:p>
          <a:p>
            <a:pPr marL="342900" indent="-342900"/>
            <a:r>
              <a:rPr lang="en-US" dirty="0"/>
              <a:t>HR practitioners are very key and play critical roles in facilitating and ensuring adherence to unionization and negotiations at workplaces</a:t>
            </a:r>
          </a:p>
          <a:p>
            <a:pPr marL="342900" indent="-342900"/>
            <a:r>
              <a:rPr lang="en-US" dirty="0"/>
              <a:t>Need for long-term thinking and </a:t>
            </a:r>
            <a:r>
              <a:rPr lang="en-US" dirty="0">
                <a:solidFill>
                  <a:srgbClr val="FF0000"/>
                </a:solidFill>
              </a:rPr>
              <a:t>relationship building </a:t>
            </a:r>
            <a:r>
              <a:rPr lang="en-US" dirty="0"/>
              <a:t>when dealing with trade unions</a:t>
            </a:r>
          </a:p>
          <a:p>
            <a:endParaRPr lang="en-US" dirty="0">
              <a:latin typeface="Bahnschrift Condensed" panose="020B0502040204020203" pitchFamily="34" charset="0"/>
            </a:endParaRPr>
          </a:p>
        </p:txBody>
      </p:sp>
    </p:spTree>
    <p:extLst>
      <p:ext uri="{BB962C8B-B14F-4D97-AF65-F5344CB8AC3E}">
        <p14:creationId xmlns:p14="http://schemas.microsoft.com/office/powerpoint/2010/main" val="10150742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127115"/>
          </a:xfrm>
        </p:spPr>
        <p:txBody>
          <a:bodyPr>
            <a:normAutofit/>
          </a:bodyPr>
          <a:lstStyle/>
          <a:p>
            <a:pPr marL="342900" lvl="0" indent="-342900">
              <a:lnSpc>
                <a:spcPct val="100000"/>
              </a:lnSpc>
              <a:spcBef>
                <a:spcPct val="20000"/>
              </a:spcBef>
              <a:spcAft>
                <a:spcPts val="600"/>
              </a:spcAft>
            </a:pPr>
            <a:r>
              <a:rPr lang="en-US" sz="2400" b="1" dirty="0">
                <a:solidFill>
                  <a:srgbClr val="000000"/>
                </a:solidFill>
                <a:latin typeface="Bahnschrift Condensed" panose="020B0502040204020203" pitchFamily="34" charset="0"/>
                <a:ea typeface="+mn-ea"/>
                <a:cs typeface="+mn-cs"/>
              </a:rPr>
              <a:t>* State of labour union activism today.</a:t>
            </a:r>
            <a:br>
              <a:rPr lang="en-US" sz="2400" b="1" dirty="0">
                <a:solidFill>
                  <a:srgbClr val="000000"/>
                </a:solidFill>
                <a:latin typeface="Bahnschrift Condensed" panose="020B0502040204020203" pitchFamily="34" charset="0"/>
                <a:ea typeface="+mn-ea"/>
                <a:cs typeface="+mn-cs"/>
              </a:rPr>
            </a:br>
            <a:r>
              <a:rPr lang="en-US" sz="2400" dirty="0">
                <a:solidFill>
                  <a:srgbClr val="000000"/>
                </a:solidFill>
                <a:latin typeface="Bahnschrift Condensed" panose="020B0502040204020203" pitchFamily="34" charset="0"/>
                <a:ea typeface="+mn-ea"/>
                <a:cs typeface="+mn-cs"/>
              </a:rPr>
              <a:t>Very low!!!</a:t>
            </a:r>
            <a:br>
              <a:rPr lang="en-US" sz="2400" dirty="0">
                <a:solidFill>
                  <a:srgbClr val="000000"/>
                </a:solidFill>
                <a:latin typeface="Bahnschrift Condensed" panose="020B0502040204020203" pitchFamily="34" charset="0"/>
                <a:ea typeface="+mn-ea"/>
                <a:cs typeface="+mn-cs"/>
              </a:rPr>
            </a:br>
            <a:r>
              <a:rPr lang="en-US" sz="2400" dirty="0">
                <a:solidFill>
                  <a:srgbClr val="000000"/>
                </a:solidFill>
                <a:latin typeface="Bahnschrift Condensed" panose="020B0502040204020203" pitchFamily="34" charset="0"/>
                <a:ea typeface="+mn-ea"/>
                <a:cs typeface="+mn-cs"/>
              </a:rPr>
              <a:t>Not many activists; narrow focus of most workers</a:t>
            </a:r>
            <a:br>
              <a:rPr lang="en-US" sz="2400" dirty="0">
                <a:solidFill>
                  <a:srgbClr val="000000"/>
                </a:solidFill>
                <a:latin typeface="Bahnschrift Condensed" panose="020B0502040204020203" pitchFamily="34" charset="0"/>
                <a:ea typeface="+mn-ea"/>
                <a:cs typeface="+mn-cs"/>
              </a:rPr>
            </a:br>
            <a:br>
              <a:rPr lang="en-US" sz="2400" dirty="0">
                <a:solidFill>
                  <a:srgbClr val="000000"/>
                </a:solidFill>
                <a:latin typeface="Bahnschrift Condensed" panose="020B0502040204020203" pitchFamily="34" charset="0"/>
                <a:ea typeface="+mn-ea"/>
                <a:cs typeface="+mn-cs"/>
              </a:rPr>
            </a:br>
            <a:r>
              <a:rPr lang="en-US" sz="2400" dirty="0">
                <a:solidFill>
                  <a:srgbClr val="000000"/>
                </a:solidFill>
                <a:latin typeface="Bahnschrift Condensed" panose="020B0502040204020203" pitchFamily="34" charset="0"/>
                <a:ea typeface="+mn-ea"/>
                <a:cs typeface="+mn-cs"/>
              </a:rPr>
              <a:t>* </a:t>
            </a:r>
            <a:r>
              <a:rPr lang="en-US" sz="2400" b="1" dirty="0">
                <a:solidFill>
                  <a:srgbClr val="000000"/>
                </a:solidFill>
                <a:latin typeface="Bahnschrift Condensed" panose="020B0502040204020203" pitchFamily="34" charset="0"/>
                <a:ea typeface="+mn-ea"/>
                <a:cs typeface="+mn-cs"/>
              </a:rPr>
              <a:t>Are labour unions becoming obsolete?</a:t>
            </a:r>
            <a:br>
              <a:rPr lang="en-US" sz="2400" b="1" dirty="0">
                <a:solidFill>
                  <a:srgbClr val="000000"/>
                </a:solidFill>
                <a:latin typeface="Bahnschrift Condensed" panose="020B0502040204020203" pitchFamily="34" charset="0"/>
                <a:ea typeface="+mn-ea"/>
                <a:cs typeface="+mn-cs"/>
              </a:rPr>
            </a:br>
            <a:r>
              <a:rPr lang="en-US" sz="2400" dirty="0">
                <a:solidFill>
                  <a:srgbClr val="000000"/>
                </a:solidFill>
                <a:latin typeface="Bahnschrift Condensed" panose="020B0502040204020203" pitchFamily="34" charset="0"/>
                <a:ea typeface="+mn-ea"/>
                <a:cs typeface="+mn-cs"/>
              </a:rPr>
              <a:t>Absolute NO!</a:t>
            </a:r>
            <a:br>
              <a:rPr lang="en-US" sz="2400" dirty="0">
                <a:solidFill>
                  <a:srgbClr val="000000"/>
                </a:solidFill>
                <a:latin typeface="Bahnschrift Condensed" panose="020B0502040204020203" pitchFamily="34" charset="0"/>
                <a:ea typeface="+mn-ea"/>
                <a:cs typeface="+mn-cs"/>
              </a:rPr>
            </a:br>
            <a:r>
              <a:rPr lang="en-US" sz="2400" dirty="0">
                <a:solidFill>
                  <a:srgbClr val="000000"/>
                </a:solidFill>
                <a:latin typeface="Bahnschrift Condensed" panose="020B0502040204020203" pitchFamily="34" charset="0"/>
                <a:ea typeface="+mn-ea"/>
                <a:cs typeface="+mn-cs"/>
              </a:rPr>
              <a:t>Values and Principles still relevant</a:t>
            </a:r>
            <a:br>
              <a:rPr lang="en-US" sz="2400" dirty="0">
                <a:solidFill>
                  <a:srgbClr val="000000"/>
                </a:solidFill>
                <a:latin typeface="Bahnschrift Condensed" panose="020B0502040204020203" pitchFamily="34" charset="0"/>
                <a:ea typeface="+mn-ea"/>
                <a:cs typeface="+mn-cs"/>
              </a:rPr>
            </a:br>
            <a:r>
              <a:rPr lang="en-US" sz="2400" dirty="0">
                <a:solidFill>
                  <a:srgbClr val="000000"/>
                </a:solidFill>
                <a:latin typeface="Bahnschrift Condensed" panose="020B0502040204020203" pitchFamily="34" charset="0"/>
                <a:ea typeface="+mn-ea"/>
                <a:cs typeface="+mn-cs"/>
              </a:rPr>
              <a:t>Education and knowledge</a:t>
            </a:r>
            <a:br>
              <a:rPr lang="en-US" sz="2400" dirty="0">
                <a:solidFill>
                  <a:srgbClr val="000000"/>
                </a:solidFill>
                <a:latin typeface="Bahnschrift Condensed" panose="020B0502040204020203" pitchFamily="34" charset="0"/>
                <a:ea typeface="+mn-ea"/>
                <a:cs typeface="+mn-cs"/>
              </a:rPr>
            </a:br>
            <a:r>
              <a:rPr lang="en-US" sz="2400" dirty="0">
                <a:solidFill>
                  <a:srgbClr val="000000"/>
                </a:solidFill>
                <a:latin typeface="Bahnschrift Condensed" panose="020B0502040204020203" pitchFamily="34" charset="0"/>
                <a:ea typeface="+mn-ea"/>
                <a:cs typeface="+mn-cs"/>
              </a:rPr>
              <a:t>Development of Workers Consciousness</a:t>
            </a:r>
            <a:br>
              <a:rPr lang="en-US" sz="2400" dirty="0">
                <a:solidFill>
                  <a:srgbClr val="000000"/>
                </a:solidFill>
                <a:latin typeface="Bahnschrift Condensed" panose="020B0502040204020203" pitchFamily="34" charset="0"/>
                <a:ea typeface="+mn-ea"/>
                <a:cs typeface="+mn-cs"/>
              </a:rPr>
            </a:br>
            <a:br>
              <a:rPr lang="en-US" sz="2400" dirty="0">
                <a:solidFill>
                  <a:srgbClr val="000000"/>
                </a:solidFill>
                <a:latin typeface="Bahnschrift Condensed" panose="020B0502040204020203" pitchFamily="34" charset="0"/>
                <a:ea typeface="+mn-ea"/>
                <a:cs typeface="+mn-cs"/>
              </a:rPr>
            </a:br>
            <a:r>
              <a:rPr lang="en-US" sz="2400" dirty="0">
                <a:solidFill>
                  <a:srgbClr val="000000"/>
                </a:solidFill>
                <a:latin typeface="Bahnschrift Condensed" panose="020B0502040204020203" pitchFamily="34" charset="0"/>
                <a:ea typeface="+mn-ea"/>
                <a:cs typeface="+mn-cs"/>
              </a:rPr>
              <a:t>* </a:t>
            </a:r>
            <a:r>
              <a:rPr lang="en-US" sz="2400" b="1" dirty="0">
                <a:solidFill>
                  <a:srgbClr val="000000"/>
                </a:solidFill>
                <a:latin typeface="Bahnschrift Condensed" panose="020B0502040204020203" pitchFamily="34" charset="0"/>
                <a:ea typeface="+mn-ea"/>
                <a:cs typeface="+mn-cs"/>
              </a:rPr>
              <a:t>Critical challenges facing unions in Ghana.</a:t>
            </a:r>
            <a:br>
              <a:rPr lang="en-US" sz="2400" b="1" dirty="0">
                <a:solidFill>
                  <a:srgbClr val="000000"/>
                </a:solidFill>
                <a:latin typeface="Bahnschrift Condensed" panose="020B0502040204020203" pitchFamily="34" charset="0"/>
                <a:ea typeface="+mn-ea"/>
                <a:cs typeface="+mn-cs"/>
              </a:rPr>
            </a:br>
            <a:r>
              <a:rPr lang="en-US" sz="2400" dirty="0">
                <a:solidFill>
                  <a:srgbClr val="000000"/>
                </a:solidFill>
                <a:latin typeface="Bahnschrift Condensed" panose="020B0502040204020203" pitchFamily="34" charset="0"/>
                <a:ea typeface="+mn-ea"/>
                <a:cs typeface="+mn-cs"/>
              </a:rPr>
              <a:t>Weak Institutional Support framework; resistance to unionization</a:t>
            </a:r>
            <a:br>
              <a:rPr lang="en-US" sz="2400" dirty="0">
                <a:solidFill>
                  <a:srgbClr val="000000"/>
                </a:solidFill>
                <a:latin typeface="Bahnschrift Condensed" panose="020B0502040204020203" pitchFamily="34" charset="0"/>
                <a:ea typeface="+mn-ea"/>
                <a:cs typeface="+mn-cs"/>
              </a:rPr>
            </a:br>
            <a:r>
              <a:rPr lang="en-US" sz="2400" dirty="0">
                <a:solidFill>
                  <a:srgbClr val="000000"/>
                </a:solidFill>
                <a:latin typeface="Bahnschrift Condensed" panose="020B0502040204020203" pitchFamily="34" charset="0"/>
                <a:ea typeface="+mn-ea"/>
                <a:cs typeface="+mn-cs"/>
              </a:rPr>
              <a:t>Fragmentation (EBU)</a:t>
            </a:r>
            <a:br>
              <a:rPr lang="en-US" sz="2400" dirty="0">
                <a:solidFill>
                  <a:srgbClr val="000000"/>
                </a:solidFill>
                <a:latin typeface="Bahnschrift Condensed" panose="020B0502040204020203" pitchFamily="34" charset="0"/>
                <a:ea typeface="+mn-ea"/>
                <a:cs typeface="+mn-cs"/>
              </a:rPr>
            </a:br>
            <a:r>
              <a:rPr lang="en-US" sz="2400" dirty="0">
                <a:solidFill>
                  <a:srgbClr val="000000"/>
                </a:solidFill>
                <a:latin typeface="Bahnschrift Condensed" panose="020B0502040204020203" pitchFamily="34" charset="0"/>
                <a:ea typeface="+mn-ea"/>
                <a:cs typeface="+mn-cs"/>
              </a:rPr>
              <a:t>Apathy; Selfishness; mistrust; direction; uncoordinated energies; money/post consciousness against worker consciousness</a:t>
            </a:r>
            <a:br>
              <a:rPr lang="en-US" sz="2400" dirty="0">
                <a:solidFill>
                  <a:srgbClr val="000000"/>
                </a:solidFill>
                <a:latin typeface="Bahnschrift Condensed" panose="020B0502040204020203" pitchFamily="34" charset="0"/>
                <a:ea typeface="+mn-ea"/>
                <a:cs typeface="+mn-cs"/>
              </a:rPr>
            </a:br>
            <a:endParaRPr lang="en-US" sz="3600" dirty="0">
              <a:latin typeface="Bahnschrift Condensed" panose="020B0502040204020203" pitchFamily="34" charset="0"/>
            </a:endParaRPr>
          </a:p>
        </p:txBody>
      </p:sp>
    </p:spTree>
    <p:extLst>
      <p:ext uri="{BB962C8B-B14F-4D97-AF65-F5344CB8AC3E}">
        <p14:creationId xmlns:p14="http://schemas.microsoft.com/office/powerpoint/2010/main" val="30021305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035675"/>
          </a:xfrm>
        </p:spPr>
        <p:txBody>
          <a:bodyPr>
            <a:normAutofit/>
          </a:bodyPr>
          <a:lstStyle/>
          <a:p>
            <a:r>
              <a:rPr lang="en-US" sz="3200" dirty="0">
                <a:latin typeface="Bahnschrift Condensed" panose="020B0502040204020203" pitchFamily="34" charset="0"/>
              </a:rPr>
              <a:t>* </a:t>
            </a:r>
            <a:r>
              <a:rPr lang="en-US" sz="3200" dirty="0" err="1">
                <a:latin typeface="Bahnschrift Condensed" panose="020B0502040204020203" pitchFamily="34" charset="0"/>
              </a:rPr>
              <a:t>Welfarism</a:t>
            </a:r>
            <a:r>
              <a:rPr lang="en-US" sz="3200" dirty="0">
                <a:latin typeface="Bahnschrift Condensed" panose="020B0502040204020203" pitchFamily="34" charset="0"/>
              </a:rPr>
              <a:t> – unions need to include immediate welfare concerns into their</a:t>
            </a:r>
            <a:br>
              <a:rPr lang="en-US" sz="3200" dirty="0">
                <a:latin typeface="Bahnschrift Condensed" panose="020B0502040204020203" pitchFamily="34" charset="0"/>
              </a:rPr>
            </a:br>
            <a:r>
              <a:rPr lang="en-US" sz="3200" dirty="0">
                <a:latin typeface="Bahnschrift Condensed" panose="020B0502040204020203" pitchFamily="34" charset="0"/>
              </a:rPr>
              <a:t>	             schemes</a:t>
            </a:r>
            <a:br>
              <a:rPr lang="en-US" sz="3200" dirty="0">
                <a:latin typeface="Bahnschrift Condensed" panose="020B0502040204020203" pitchFamily="34" charset="0"/>
              </a:rPr>
            </a:br>
            <a:br>
              <a:rPr lang="en-US" sz="3200" dirty="0">
                <a:latin typeface="Bahnschrift Condensed" panose="020B0502040204020203" pitchFamily="34" charset="0"/>
              </a:rPr>
            </a:br>
            <a:r>
              <a:rPr lang="en-US" sz="3200" dirty="0">
                <a:latin typeface="Bahnschrift Condensed" panose="020B0502040204020203" pitchFamily="34" charset="0"/>
              </a:rPr>
              <a:t>* How do Unions define/see HR – Chief welfare officer; link between the 		              organization and workers</a:t>
            </a:r>
            <a:br>
              <a:rPr lang="en-US" sz="3200" dirty="0">
                <a:latin typeface="Bahnschrift Condensed" panose="020B0502040204020203" pitchFamily="34" charset="0"/>
              </a:rPr>
            </a:br>
            <a:br>
              <a:rPr lang="en-US" sz="3200" dirty="0">
                <a:latin typeface="Bahnschrift Condensed" panose="020B0502040204020203" pitchFamily="34" charset="0"/>
              </a:rPr>
            </a:br>
            <a:r>
              <a:rPr lang="en-US" sz="3200" dirty="0">
                <a:latin typeface="Bahnschrift Condensed" panose="020B0502040204020203" pitchFamily="34" charset="0"/>
              </a:rPr>
              <a:t>* What support/connection does unions expect from HR – encourage 	  	              dialogue, consultation, participation of unions in decision 	   	              making on issues affecting the organization, work in itself 		              and the workers</a:t>
            </a:r>
          </a:p>
        </p:txBody>
      </p:sp>
    </p:spTree>
    <p:extLst>
      <p:ext uri="{BB962C8B-B14F-4D97-AF65-F5344CB8AC3E}">
        <p14:creationId xmlns:p14="http://schemas.microsoft.com/office/powerpoint/2010/main" val="17324796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0629"/>
            <a:ext cx="10515600" cy="6727371"/>
          </a:xfrm>
        </p:spPr>
        <p:txBody>
          <a:bodyPr>
            <a:normAutofit/>
          </a:bodyPr>
          <a:lstStyle/>
          <a:p>
            <a:r>
              <a:rPr lang="en-US" dirty="0"/>
              <a:t>- </a:t>
            </a:r>
            <a:r>
              <a:rPr lang="en-US" dirty="0">
                <a:latin typeface="Bahnschrift Condensed" panose="020B0502040204020203" pitchFamily="34" charset="0"/>
              </a:rPr>
              <a:t>The industrial revolution of the 18</a:t>
            </a:r>
            <a:r>
              <a:rPr lang="en-US" baseline="30000" dirty="0">
                <a:latin typeface="Bahnschrift Condensed" panose="020B0502040204020203" pitchFamily="34" charset="0"/>
              </a:rPr>
              <a:t>th</a:t>
            </a:r>
            <a:r>
              <a:rPr lang="en-US" dirty="0">
                <a:latin typeface="Bahnschrift Condensed" panose="020B0502040204020203" pitchFamily="34" charset="0"/>
              </a:rPr>
              <a:t> Century transformed economic, political and social relations.</a:t>
            </a:r>
            <a:br>
              <a:rPr lang="en-US" dirty="0">
                <a:latin typeface="Bahnschrift Condensed" panose="020B0502040204020203" pitchFamily="34" charset="0"/>
              </a:rPr>
            </a:br>
            <a:r>
              <a:rPr lang="en-US" dirty="0">
                <a:latin typeface="Bahnschrift Condensed" panose="020B0502040204020203" pitchFamily="34" charset="0"/>
              </a:rPr>
              <a:t>- It also saw the introduction of mechanized production, </a:t>
            </a:r>
            <a:r>
              <a:rPr lang="en-US" dirty="0" err="1">
                <a:latin typeface="Bahnschrift Condensed" panose="020B0502040204020203" pitchFamily="34" charset="0"/>
              </a:rPr>
              <a:t>ie</a:t>
            </a:r>
            <a:r>
              <a:rPr lang="en-US" dirty="0">
                <a:latin typeface="Bahnschrift Condensed" panose="020B0502040204020203" pitchFamily="34" charset="0"/>
              </a:rPr>
              <a:t>, </a:t>
            </a:r>
            <a:r>
              <a:rPr lang="en-US" b="1" dirty="0">
                <a:latin typeface="Bahnschrift Condensed" panose="020B0502040204020203" pitchFamily="34" charset="0"/>
              </a:rPr>
              <a:t>labour force </a:t>
            </a:r>
            <a:r>
              <a:rPr lang="en-US" dirty="0">
                <a:latin typeface="Bahnschrift Condensed" panose="020B0502040204020203" pitchFamily="34" charset="0"/>
              </a:rPr>
              <a:t>gathering at one place and working with machines</a:t>
            </a:r>
            <a:br>
              <a:rPr lang="en-US" dirty="0">
                <a:latin typeface="Bahnschrift Condensed" panose="020B0502040204020203" pitchFamily="34" charset="0"/>
              </a:rPr>
            </a:br>
            <a:r>
              <a:rPr lang="en-US" dirty="0">
                <a:latin typeface="Bahnschrift Condensed" panose="020B0502040204020203" pitchFamily="34" charset="0"/>
              </a:rPr>
              <a:t>- It resulted in the development of the factory system</a:t>
            </a:r>
            <a:br>
              <a:rPr lang="en-US" dirty="0">
                <a:latin typeface="Bahnschrift Condensed" panose="020B0502040204020203" pitchFamily="34" charset="0"/>
              </a:rPr>
            </a:br>
            <a:r>
              <a:rPr lang="en-US" dirty="0">
                <a:latin typeface="Bahnschrift Condensed" panose="020B0502040204020203" pitchFamily="34" charset="0"/>
              </a:rPr>
              <a:t>- It marked the real commencement of wage labour</a:t>
            </a:r>
            <a:br>
              <a:rPr lang="en-US" dirty="0">
                <a:latin typeface="Bahnschrift Condensed" panose="020B0502040204020203" pitchFamily="34" charset="0"/>
              </a:rPr>
            </a:br>
            <a:r>
              <a:rPr lang="en-US" dirty="0">
                <a:latin typeface="Bahnschrift Condensed" panose="020B0502040204020203" pitchFamily="34" charset="0"/>
              </a:rPr>
              <a:t>- It started of in Britain, then followed by Germany, USA and Japan</a:t>
            </a:r>
          </a:p>
        </p:txBody>
      </p:sp>
    </p:spTree>
    <p:extLst>
      <p:ext uri="{BB962C8B-B14F-4D97-AF65-F5344CB8AC3E}">
        <p14:creationId xmlns:p14="http://schemas.microsoft.com/office/powerpoint/2010/main" val="38704879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45474"/>
            <a:ext cx="10515600" cy="5042262"/>
          </a:xfrm>
        </p:spPr>
        <p:txBody>
          <a:bodyPr/>
          <a:lstStyle/>
          <a:p>
            <a:endParaRPr lang="en-US" dirty="0"/>
          </a:p>
        </p:txBody>
      </p:sp>
      <p:pic>
        <p:nvPicPr>
          <p:cNvPr id="1026" name="Picture 2" descr="See the source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199" y="444137"/>
            <a:ext cx="10515601" cy="5943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7949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309995"/>
          </a:xfrm>
        </p:spPr>
        <p:txBody>
          <a:bodyPr>
            <a:normAutofit/>
          </a:bodyPr>
          <a:lstStyle/>
          <a:p>
            <a:r>
              <a:rPr lang="en-US" dirty="0"/>
              <a:t>- </a:t>
            </a:r>
            <a:r>
              <a:rPr lang="en-US" dirty="0">
                <a:latin typeface="Bahnschrift Condensed" panose="020B0502040204020203" pitchFamily="34" charset="0"/>
              </a:rPr>
              <a:t>In Ghana, the TUC was seen as an appendage of Nkrumah’s government. When the Nkrumah-led  regime was overthrown in 1966, the Progress Party dissolved the TUC with the passage of the Industrial Relations Amendment Act 1971, Act 383</a:t>
            </a:r>
            <a:br>
              <a:rPr lang="en-US" dirty="0">
                <a:latin typeface="Bahnschrift Condensed" panose="020B0502040204020203" pitchFamily="34" charset="0"/>
              </a:rPr>
            </a:br>
            <a:r>
              <a:rPr lang="en-US" dirty="0">
                <a:latin typeface="Bahnschrift Condensed" panose="020B0502040204020203" pitchFamily="34" charset="0"/>
              </a:rPr>
              <a:t>- In 1983 however, the PNDC government considered it necessary for the TUC to have a proper leadership structure so that, changes in political leadership would not affect the operations and functions of unions in Ghana.</a:t>
            </a:r>
          </a:p>
        </p:txBody>
      </p:sp>
    </p:spTree>
    <p:extLst>
      <p:ext uri="{BB962C8B-B14F-4D97-AF65-F5344CB8AC3E}">
        <p14:creationId xmlns:p14="http://schemas.microsoft.com/office/powerpoint/2010/main" val="16253033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9006"/>
            <a:ext cx="10515600" cy="6335485"/>
          </a:xfrm>
        </p:spPr>
        <p:txBody>
          <a:bodyPr/>
          <a:lstStyle/>
          <a:p>
            <a:r>
              <a:rPr lang="en-US" b="1" dirty="0">
                <a:effectLst>
                  <a:outerShdw blurRad="38100" dist="38100" dir="2700000" algn="tl">
                    <a:srgbClr val="000000">
                      <a:alpha val="43137"/>
                    </a:srgbClr>
                  </a:outerShdw>
                </a:effectLst>
              </a:rPr>
              <a:t> </a:t>
            </a:r>
            <a:r>
              <a:rPr lang="en-US" b="1" dirty="0">
                <a:effectLst>
                  <a:outerShdw blurRad="38100" dist="38100" dir="2700000" algn="tl">
                    <a:srgbClr val="000000">
                      <a:alpha val="43137"/>
                    </a:srgbClr>
                  </a:outerShdw>
                </a:effectLst>
                <a:latin typeface="Bahnschrift Condensed" panose="020B0502040204020203" pitchFamily="34" charset="0"/>
              </a:rPr>
              <a:t>Issues Such As:</a:t>
            </a:r>
            <a:br>
              <a:rPr lang="en-US" dirty="0">
                <a:latin typeface="Bahnschrift Condensed" panose="020B0502040204020203" pitchFamily="34" charset="0"/>
              </a:rPr>
            </a:br>
            <a:br>
              <a:rPr lang="en-US" dirty="0">
                <a:latin typeface="Bahnschrift Condensed" panose="020B0502040204020203" pitchFamily="34" charset="0"/>
              </a:rPr>
            </a:br>
            <a:r>
              <a:rPr lang="en-US" dirty="0">
                <a:latin typeface="Bahnschrift Condensed" panose="020B0502040204020203" pitchFamily="34" charset="0"/>
              </a:rPr>
              <a:t>- exploitation, long working hours, in-humane working conditions, inequalities, maternity issues, forced labour, leisure time, paid holiday, conflict between capital and labour, political agitations-</a:t>
            </a:r>
            <a:br>
              <a:rPr lang="en-US" dirty="0">
                <a:latin typeface="Bahnschrift Condensed" panose="020B0502040204020203" pitchFamily="34" charset="0"/>
              </a:rPr>
            </a:br>
            <a:br>
              <a:rPr lang="en-US" dirty="0">
                <a:latin typeface="Bahnschrift Condensed" panose="020B0502040204020203" pitchFamily="34" charset="0"/>
              </a:rPr>
            </a:br>
            <a:r>
              <a:rPr lang="en-US" dirty="0">
                <a:latin typeface="Bahnschrift Condensed" panose="020B0502040204020203" pitchFamily="34" charset="0"/>
              </a:rPr>
              <a:t>led to the voluntary organization of workers into trade unions for collective action</a:t>
            </a:r>
          </a:p>
        </p:txBody>
      </p:sp>
    </p:spTree>
    <p:extLst>
      <p:ext uri="{BB962C8B-B14F-4D97-AF65-F5344CB8AC3E}">
        <p14:creationId xmlns:p14="http://schemas.microsoft.com/office/powerpoint/2010/main" val="24224275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114052"/>
          </a:xfrm>
        </p:spPr>
        <p:txBody>
          <a:bodyPr>
            <a:normAutofit/>
          </a:bodyPr>
          <a:lstStyle/>
          <a:p>
            <a:r>
              <a:rPr lang="en-US" b="1" dirty="0">
                <a:effectLst>
                  <a:outerShdw blurRad="38100" dist="38100" dir="2700000" algn="tl">
                    <a:srgbClr val="000000">
                      <a:alpha val="43137"/>
                    </a:srgbClr>
                  </a:outerShdw>
                </a:effectLst>
                <a:latin typeface="Bahnschrift Condensed" panose="020B0502040204020203" pitchFamily="34" charset="0"/>
              </a:rPr>
              <a:t>What Is A Trade Union?</a:t>
            </a:r>
            <a:br>
              <a:rPr lang="en-US" b="1" dirty="0">
                <a:effectLst>
                  <a:outerShdw blurRad="38100" dist="38100" dir="2700000" algn="tl">
                    <a:srgbClr val="000000">
                      <a:alpha val="43137"/>
                    </a:srgbClr>
                  </a:outerShdw>
                </a:effectLst>
                <a:latin typeface="Bahnschrift Condensed" panose="020B0502040204020203" pitchFamily="34" charset="0"/>
              </a:rPr>
            </a:br>
            <a:r>
              <a:rPr lang="en-US" dirty="0">
                <a:latin typeface="Bahnschrift Condensed" panose="020B0502040204020203" pitchFamily="34" charset="0"/>
              </a:rPr>
              <a:t>Trade Union is defined under the Labour Act 2003, Act 651 S.175 as</a:t>
            </a:r>
            <a:r>
              <a:rPr lang="en-US" b="1" dirty="0">
                <a:latin typeface="Bahnschrift Condensed" panose="020B0502040204020203" pitchFamily="34" charset="0"/>
              </a:rPr>
              <a:t>:</a:t>
            </a:r>
            <a:br>
              <a:rPr lang="en-US" b="1" i="1" dirty="0">
                <a:latin typeface="Bahnschrift Condensed" panose="020B0502040204020203" pitchFamily="34" charset="0"/>
              </a:rPr>
            </a:br>
            <a:br>
              <a:rPr lang="en-US" b="1" i="1" dirty="0">
                <a:latin typeface="Bahnschrift Condensed" panose="020B0502040204020203" pitchFamily="34" charset="0"/>
              </a:rPr>
            </a:br>
            <a:r>
              <a:rPr lang="en-US" b="1" i="1" dirty="0">
                <a:latin typeface="Bahnschrift Condensed" panose="020B0502040204020203" pitchFamily="34" charset="0"/>
              </a:rPr>
              <a:t>“any association of workers the principal purposes of which are to promote and protect their economic and social interests and which is registered under S. 84 of this Act.”</a:t>
            </a:r>
          </a:p>
        </p:txBody>
      </p:sp>
    </p:spTree>
    <p:extLst>
      <p:ext uri="{BB962C8B-B14F-4D97-AF65-F5344CB8AC3E}">
        <p14:creationId xmlns:p14="http://schemas.microsoft.com/office/powerpoint/2010/main" val="24169375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347F8-A354-BBA1-BB66-2D3096790842}"/>
              </a:ext>
            </a:extLst>
          </p:cNvPr>
          <p:cNvSpPr>
            <a:spLocks noGrp="1"/>
          </p:cNvSpPr>
          <p:nvPr>
            <p:ph type="title"/>
          </p:nvPr>
        </p:nvSpPr>
        <p:spPr/>
        <p:txBody>
          <a:bodyPr/>
          <a:lstStyle/>
          <a:p>
            <a:r>
              <a:rPr lang="en-US" b="1" dirty="0">
                <a:effectLst>
                  <a:outerShdw blurRad="38100" dist="38100" dir="2700000" algn="tl">
                    <a:srgbClr val="000000">
                      <a:alpha val="43137"/>
                    </a:srgbClr>
                  </a:outerShdw>
                </a:effectLst>
              </a:rPr>
              <a:t>Together As One</a:t>
            </a:r>
          </a:p>
        </p:txBody>
      </p:sp>
      <p:pic>
        <p:nvPicPr>
          <p:cNvPr id="6" name="Picture Placeholder 5">
            <a:extLst>
              <a:ext uri="{FF2B5EF4-FFF2-40B4-BE49-F238E27FC236}">
                <a16:creationId xmlns:a16="http://schemas.microsoft.com/office/drawing/2014/main" id="{F2C51DBC-1A23-647B-8BAE-D52897892FE7}"/>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t="21140" b="21140"/>
          <a:stretch>
            <a:fillRect/>
          </a:stretch>
        </p:blipFill>
        <p:spPr>
          <a:xfrm>
            <a:off x="2386012" y="111967"/>
            <a:ext cx="8225944" cy="4620898"/>
          </a:xfrm>
        </p:spPr>
      </p:pic>
      <p:sp>
        <p:nvSpPr>
          <p:cNvPr id="4" name="Text Placeholder 3">
            <a:extLst>
              <a:ext uri="{FF2B5EF4-FFF2-40B4-BE49-F238E27FC236}">
                <a16:creationId xmlns:a16="http://schemas.microsoft.com/office/drawing/2014/main" id="{616E87F5-CA95-6EAA-DDA4-F9AC3F10B632}"/>
              </a:ext>
            </a:extLst>
          </p:cNvPr>
          <p:cNvSpPr>
            <a:spLocks noGrp="1"/>
          </p:cNvSpPr>
          <p:nvPr>
            <p:ph type="body" sz="half" idx="2"/>
          </p:nvPr>
        </p:nvSpPr>
        <p:spPr/>
        <p:txBody>
          <a:bodyPr/>
          <a:lstStyle/>
          <a:p>
            <a:r>
              <a:rPr lang="en-US" b="1" dirty="0">
                <a:effectLst>
                  <a:outerShdw blurRad="38100" dist="38100" dir="2700000" algn="tl">
                    <a:srgbClr val="000000">
                      <a:alpha val="43137"/>
                    </a:srgbClr>
                  </a:outerShdw>
                </a:effectLst>
              </a:rPr>
              <a:t>Trade Union At A Glance</a:t>
            </a:r>
          </a:p>
        </p:txBody>
      </p:sp>
    </p:spTree>
    <p:extLst>
      <p:ext uri="{BB962C8B-B14F-4D97-AF65-F5344CB8AC3E}">
        <p14:creationId xmlns:p14="http://schemas.microsoft.com/office/powerpoint/2010/main" val="13304626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9823" y="287383"/>
            <a:ext cx="10515600" cy="6191795"/>
          </a:xfrm>
        </p:spPr>
        <p:txBody>
          <a:bodyPr/>
          <a:lstStyle/>
          <a:p>
            <a:r>
              <a:rPr lang="en-US" b="1" dirty="0">
                <a:effectLst>
                  <a:outerShdw blurRad="38100" dist="38100" dir="2700000" algn="tl">
                    <a:srgbClr val="000000">
                      <a:alpha val="43137"/>
                    </a:srgbClr>
                  </a:outerShdw>
                </a:effectLst>
                <a:latin typeface="Bahnschrift Condensed" panose="020B0502040204020203" pitchFamily="34" charset="0"/>
              </a:rPr>
              <a:t>Values &amp; Principles Of Trade Unions</a:t>
            </a:r>
            <a:br>
              <a:rPr lang="en-US" dirty="0">
                <a:latin typeface="Bahnschrift Condensed" panose="020B0502040204020203" pitchFamily="34" charset="0"/>
              </a:rPr>
            </a:br>
            <a:r>
              <a:rPr lang="en-US" dirty="0">
                <a:latin typeface="Bahnschrift Condensed" panose="020B0502040204020203" pitchFamily="34" charset="0"/>
              </a:rPr>
              <a:t>- Solidarity</a:t>
            </a:r>
            <a:br>
              <a:rPr lang="en-US" dirty="0">
                <a:latin typeface="Bahnschrift Condensed" panose="020B0502040204020203" pitchFamily="34" charset="0"/>
              </a:rPr>
            </a:br>
            <a:r>
              <a:rPr lang="en-US" dirty="0">
                <a:latin typeface="Bahnschrift Condensed" panose="020B0502040204020203" pitchFamily="34" charset="0"/>
              </a:rPr>
              <a:t>- Democracy</a:t>
            </a:r>
            <a:br>
              <a:rPr lang="en-US" dirty="0">
                <a:latin typeface="Bahnschrift Condensed" panose="020B0502040204020203" pitchFamily="34" charset="0"/>
              </a:rPr>
            </a:br>
            <a:r>
              <a:rPr lang="en-US" dirty="0">
                <a:latin typeface="Bahnschrift Condensed" panose="020B0502040204020203" pitchFamily="34" charset="0"/>
              </a:rPr>
              <a:t>- Accountability under S. 94 &amp; 95.</a:t>
            </a:r>
            <a:br>
              <a:rPr lang="en-US" dirty="0">
                <a:latin typeface="Bahnschrift Condensed" panose="020B0502040204020203" pitchFamily="34" charset="0"/>
              </a:rPr>
            </a:br>
            <a:r>
              <a:rPr lang="en-US" dirty="0">
                <a:latin typeface="Bahnschrift Condensed" panose="020B0502040204020203" pitchFamily="34" charset="0"/>
              </a:rPr>
              <a:t>- Transparency under S. 85</a:t>
            </a:r>
            <a:br>
              <a:rPr lang="en-US" dirty="0">
                <a:latin typeface="Bahnschrift Condensed" panose="020B0502040204020203" pitchFamily="34" charset="0"/>
              </a:rPr>
            </a:br>
            <a:r>
              <a:rPr lang="en-US" dirty="0">
                <a:latin typeface="Bahnschrift Condensed" panose="020B0502040204020203" pitchFamily="34" charset="0"/>
              </a:rPr>
              <a:t>- Integrity</a:t>
            </a:r>
            <a:br>
              <a:rPr lang="en-US" dirty="0">
                <a:latin typeface="Bahnschrift Condensed" panose="020B0502040204020203" pitchFamily="34" charset="0"/>
              </a:rPr>
            </a:br>
            <a:r>
              <a:rPr lang="en-US" dirty="0">
                <a:latin typeface="Bahnschrift Condensed" panose="020B0502040204020203" pitchFamily="34" charset="0"/>
              </a:rPr>
              <a:t>- Socio-economic justice</a:t>
            </a:r>
            <a:br>
              <a:rPr lang="en-US" dirty="0">
                <a:latin typeface="Bahnschrift Condensed" panose="020B0502040204020203" pitchFamily="34" charset="0"/>
              </a:rPr>
            </a:br>
            <a:r>
              <a:rPr lang="en-US" dirty="0">
                <a:latin typeface="Bahnschrift Condensed" panose="020B0502040204020203" pitchFamily="34" charset="0"/>
              </a:rPr>
              <a:t>- Political participation (one voice)</a:t>
            </a:r>
            <a:br>
              <a:rPr lang="en-US" dirty="0">
                <a:latin typeface="Bahnschrift Condensed" panose="020B0502040204020203" pitchFamily="34" charset="0"/>
              </a:rPr>
            </a:br>
            <a:r>
              <a:rPr lang="en-US" dirty="0">
                <a:latin typeface="Bahnschrift Condensed" panose="020B0502040204020203" pitchFamily="34" charset="0"/>
              </a:rPr>
              <a:t>- Collectivism (touch one, touch all)</a:t>
            </a:r>
          </a:p>
        </p:txBody>
      </p:sp>
    </p:spTree>
    <p:extLst>
      <p:ext uri="{BB962C8B-B14F-4D97-AF65-F5344CB8AC3E}">
        <p14:creationId xmlns:p14="http://schemas.microsoft.com/office/powerpoint/2010/main" val="29338041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10515600" cy="614588"/>
          </a:xfrm>
        </p:spPr>
        <p:txBody>
          <a:bodyPr>
            <a:normAutofit fontScale="90000"/>
          </a:bodyPr>
          <a:lstStyle/>
          <a:p>
            <a:pPr algn="ctr"/>
            <a:r>
              <a:rPr lang="en-US" b="1" dirty="0">
                <a:effectLst>
                  <a:outerShdw blurRad="38100" dist="38100" dir="2700000" algn="tl">
                    <a:srgbClr val="000000">
                      <a:alpha val="43137"/>
                    </a:srgbClr>
                  </a:outerShdw>
                </a:effectLst>
                <a:latin typeface="Bahnschrift Condensed" panose="020B0502040204020203" pitchFamily="34" charset="0"/>
              </a:rPr>
              <a:t>Legal Framework</a:t>
            </a:r>
          </a:p>
        </p:txBody>
      </p:sp>
      <p:sp>
        <p:nvSpPr>
          <p:cNvPr id="3" name="Content Placeholder 2"/>
          <p:cNvSpPr>
            <a:spLocks noGrp="1"/>
          </p:cNvSpPr>
          <p:nvPr>
            <p:ph idx="1"/>
          </p:nvPr>
        </p:nvSpPr>
        <p:spPr>
          <a:xfrm>
            <a:off x="838200" y="979714"/>
            <a:ext cx="10515600" cy="5197249"/>
          </a:xfrm>
        </p:spPr>
        <p:txBody>
          <a:bodyPr>
            <a:normAutofit lnSpcReduction="10000"/>
          </a:bodyPr>
          <a:lstStyle/>
          <a:p>
            <a:r>
              <a:rPr lang="en-US" dirty="0">
                <a:latin typeface="Bahnschrift Condensed" panose="020B0502040204020203" pitchFamily="34" charset="0"/>
              </a:rPr>
              <a:t>Ghana has ratified 46 ILO Conventions including Conventions 87 &amp; 98.</a:t>
            </a:r>
          </a:p>
          <a:p>
            <a:r>
              <a:rPr lang="en-US" dirty="0">
                <a:latin typeface="Bahnschrift Condensed" panose="020B0502040204020203" pitchFamily="34" charset="0"/>
              </a:rPr>
              <a:t>Convention 87 – Convention of Freedom of Association was ratified in 1965.</a:t>
            </a:r>
          </a:p>
          <a:p>
            <a:r>
              <a:rPr lang="en-US" dirty="0">
                <a:latin typeface="Bahnschrift Condensed" panose="020B0502040204020203" pitchFamily="34" charset="0"/>
              </a:rPr>
              <a:t>Convention 98 – Convention on Collective Bargaining was ratified in 1959.</a:t>
            </a:r>
          </a:p>
          <a:p>
            <a:r>
              <a:rPr lang="en-US" dirty="0">
                <a:latin typeface="Bahnschrift Condensed" panose="020B0502040204020203" pitchFamily="34" charset="0"/>
              </a:rPr>
              <a:t>Freedom of Association is part of the 1992 Republican Constitution (Article 21e) and also S. 79 of Act 651.</a:t>
            </a:r>
          </a:p>
          <a:p>
            <a:r>
              <a:rPr lang="en-US" dirty="0">
                <a:latin typeface="Bahnschrift Condensed" panose="020B0502040204020203" pitchFamily="34" charset="0"/>
              </a:rPr>
              <a:t>Labour Department in Gold Coast was established on April 1, 1938:</a:t>
            </a:r>
          </a:p>
          <a:p>
            <a:pPr marL="0" indent="0">
              <a:buNone/>
            </a:pPr>
            <a:r>
              <a:rPr lang="en-US" dirty="0">
                <a:latin typeface="Bahnschrift Condensed" panose="020B0502040204020203" pitchFamily="34" charset="0"/>
              </a:rPr>
              <a:t>	- Headquartered in Kumasi	</a:t>
            </a:r>
          </a:p>
          <a:p>
            <a:pPr marL="0" indent="0">
              <a:buNone/>
            </a:pPr>
            <a:r>
              <a:rPr lang="en-US" dirty="0">
                <a:latin typeface="Bahnschrift Condensed" panose="020B0502040204020203" pitchFamily="34" charset="0"/>
              </a:rPr>
              <a:t>	- Captain J.R. Dickinson (first Head of Department) now known as Chief Labour Officer (Currently headed by Mr. Alex </a:t>
            </a:r>
            <a:r>
              <a:rPr lang="en-US" dirty="0" err="1">
                <a:latin typeface="Bahnschrift Condensed" panose="020B0502040204020203" pitchFamily="34" charset="0"/>
              </a:rPr>
              <a:t>Awotwi</a:t>
            </a:r>
            <a:endParaRPr lang="en-US" dirty="0">
              <a:latin typeface="Bahnschrift Condensed" panose="020B0502040204020203" pitchFamily="34" charset="0"/>
            </a:endParaRPr>
          </a:p>
          <a:p>
            <a:pPr marL="0" indent="0">
              <a:buNone/>
            </a:pPr>
            <a:r>
              <a:rPr lang="en-US" dirty="0">
                <a:latin typeface="Bahnschrift Condensed" panose="020B0502040204020203" pitchFamily="34" charset="0"/>
              </a:rPr>
              <a:t>	- Office moved to Accra in May 1942</a:t>
            </a:r>
          </a:p>
          <a:p>
            <a:pPr marL="0" indent="0">
              <a:buNone/>
            </a:pPr>
            <a:r>
              <a:rPr lang="en-US" dirty="0">
                <a:latin typeface="Bahnschrift Condensed" panose="020B0502040204020203" pitchFamily="34" charset="0"/>
              </a:rPr>
              <a:t>	-Paved way for the enactment of labour laws</a:t>
            </a:r>
          </a:p>
        </p:txBody>
      </p:sp>
    </p:spTree>
    <p:extLst>
      <p:ext uri="{BB962C8B-B14F-4D97-AF65-F5344CB8AC3E}">
        <p14:creationId xmlns:p14="http://schemas.microsoft.com/office/powerpoint/2010/main" val="14754826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docProps/app.xml><?xml version="1.0" encoding="utf-8"?>
<Properties xmlns="http://schemas.openxmlformats.org/officeDocument/2006/extended-properties" xmlns:vt="http://schemas.openxmlformats.org/officeDocument/2006/docPropsVTypes">
  <Template>TM03457496[[fn=Parallax]]</Template>
  <TotalTime>1730</TotalTime>
  <Words>2446</Words>
  <Application>Microsoft Office PowerPoint</Application>
  <PresentationFormat>Widescreen</PresentationFormat>
  <Paragraphs>127</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Bahnschrift</vt:lpstr>
      <vt:lpstr>Bahnschrift Condensed</vt:lpstr>
      <vt:lpstr>Corbel</vt:lpstr>
      <vt:lpstr>Parallax</vt:lpstr>
      <vt:lpstr>TRADE UNIONS, COLLECTIVE BARGAINING &amp; COLLECTIVE AGREEMENTS</vt:lpstr>
      <vt:lpstr>Historical Background  The TUC is the largest labour center in Ghana and was established on 8th September, 1945. The establishment of the TUC was the culmination of efforts by the colonial government to encourage the formation of trade unions in the colonies to avoid the experiences of the industrial revolution in Europe when workers struggles against employers led to massive destruction  of property and lives. </vt:lpstr>
      <vt:lpstr>- The industrial revolution of the 18th Century transformed economic, political and social relations. - It also saw the introduction of mechanized production, ie, labour force gathering at one place and working with machines - It resulted in the development of the factory system - It marked the real commencement of wage labour - It started of in Britain, then followed by Germany, USA and Japan</vt:lpstr>
      <vt:lpstr>- In Ghana, the TUC was seen as an appendage of Nkrumah’s government. When the Nkrumah-led  regime was overthrown in 1966, the Progress Party dissolved the TUC with the passage of the Industrial Relations Amendment Act 1971, Act 383 - In 1983 however, the PNDC government considered it necessary for the TUC to have a proper leadership structure so that, changes in political leadership would not affect the operations and functions of unions in Ghana.</vt:lpstr>
      <vt:lpstr> Issues Such As:  - exploitation, long working hours, in-humane working conditions, inequalities, maternity issues, forced labour, leisure time, paid holiday, conflict between capital and labour, political agitations-  led to the voluntary organization of workers into trade unions for collective action</vt:lpstr>
      <vt:lpstr>What Is A Trade Union? Trade Union is defined under the Labour Act 2003, Act 651 S.175 as:  “any association of workers the principal purposes of which are to promote and protect their economic and social interests and which is registered under S. 84 of this Act.”</vt:lpstr>
      <vt:lpstr>Together As One</vt:lpstr>
      <vt:lpstr>Values &amp; Principles Of Trade Unions - Solidarity - Democracy - Accountability under S. 94 &amp; 95. - Transparency under S. 85 - Integrity - Socio-economic justice - Political participation (one voice) - Collectivism (touch one, touch all)</vt:lpstr>
      <vt:lpstr>Legal Framework</vt:lpstr>
      <vt:lpstr>Until the enactment of the Labour Law 2003 (Act 651), the labour laws consisted of various laws:  - Ordinances (colonial rule) - Acts of Parliament (civilian rule) - Decrees and Laws (military regimes)</vt:lpstr>
      <vt:lpstr>Summary of Labour Laws 1. Trade Unions Ordinance 1941 (Cap 91)  - legalized labour (trade) union formation where (any 5     workers can join or form)  - registration required 2. Industrial Relations Act 1958 (No. 56)  - provided for labour unions, collective             bargaining, conciliation and relations between          employers &amp; employees  - TUC as the sole representative of all workers  - trade unionism compulsory</vt:lpstr>
      <vt:lpstr>3. Industrial Relations Act 1965 (Act 299)  - consolidated laws related to labour unions, collective       bargaining, conciliation and matters affecting employer-      employee relations  - ratified ILO Conventions esp. Conventions 87 &amp; 98 4. Industrial Relations Act 1971 (Act 383)  - TUC outlawed  - ban on strikes &amp; lockouts 5. Industrial Relations (Amendment) Decree 1971 NRCD 22)  - Act 299 re-instated</vt:lpstr>
      <vt:lpstr>6.Labour Act 2003 (Act 651) – applies to all workers &amp; employers except those specified under the Security &amp; Intelligence agencies Act 1996 (Act 526).      * For a Trade Union to be recognized under Act 651, Section 83 (2) provides that: - An application for Registration made in writing to the Chief Labour Officer. Application shall include: + constitution of the Union + rules of the Union + names of officers &amp; office address of the trade union         </vt:lpstr>
      <vt:lpstr>Moderate Conditions For Trade Union Formation S. 79-84</vt:lpstr>
      <vt:lpstr>Action to be Undertaken by Chief Labour Officer – Section 83(3) of Act 651</vt:lpstr>
      <vt:lpstr>Rules of Trade Unions – Section 85</vt:lpstr>
      <vt:lpstr>Democratic Trade Union Management S. 85-95</vt:lpstr>
      <vt:lpstr>Ensuring Autonomy &amp; Independence  S. 79-95</vt:lpstr>
      <vt:lpstr>COLLECTIVE BARGAINING </vt:lpstr>
      <vt:lpstr>Collective Bargaining &amp; Collective Agreement. S.96-111</vt:lpstr>
      <vt:lpstr>Essence Of Collective Bargaining</vt:lpstr>
      <vt:lpstr>Scope Of Collective Bargaining</vt:lpstr>
      <vt:lpstr>THE PRACTISE </vt:lpstr>
      <vt:lpstr>PowerPoint Presentation</vt:lpstr>
      <vt:lpstr>EFFECTS OF COLLECTIVE AGREEMENTS S. 105</vt:lpstr>
      <vt:lpstr>* Rights conferred by a CA shall not be waived by the worker and if there is any conflict between the terms of a CA and the terms of any contract not contained in the CA, the CA shall prevail unless the terms of the contract are more favorable to the worker and it is immaterial whether or not the contract was concluded before the CA {GTPCWU v Halliburton} *  The withdrawal of a certificate appointing a trade union shall not affect the validity of a CA made by the trade union before the certificate was withdrawn * CAs shall be for a term of at least one year – S.105 * Every CA shall contain a provision for final and conclusive settlement of all differences between the persons to whom the agreement applies. S. 127 (3&amp;4)</vt:lpstr>
      <vt:lpstr>TAKE AWAYS</vt:lpstr>
      <vt:lpstr>* State of labour union activism today. Very low!!! Not many activists; narrow focus of most workers  * Are labour unions becoming obsolete? Absolute NO! Values and Principles still relevant Education and knowledge Development of Workers Consciousness  * Critical challenges facing unions in Ghana. Weak Institutional Support framework; resistance to unionization Fragmentation (EBU) Apathy; Selfishness; mistrust; direction; uncoordinated energies; money/post consciousness against worker consciousness </vt:lpstr>
      <vt:lpstr>* Welfarism – unions need to include immediate welfare concerns into their               schemes  * How do Unions define/see HR – Chief welfare officer; link between the                 organization and workers  * What support/connection does unions expect from HR – encourage                   dialogue, consultation, participation of unions in decision                    making on issues affecting the organization, work in itself                 and the workers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TRADE UNIONS, COLLECTIVE BARGAINING &amp; COLLECTIVE AGREEMENTS</dc:title>
  <dc:creator>hp</dc:creator>
  <cp:lastModifiedBy>Stephen Osei-Kissi</cp:lastModifiedBy>
  <cp:revision>52</cp:revision>
  <dcterms:created xsi:type="dcterms:W3CDTF">2022-08-08T20:40:22Z</dcterms:created>
  <dcterms:modified xsi:type="dcterms:W3CDTF">2026-03-18T07:13:45Z</dcterms:modified>
</cp:coreProperties>
</file>