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98" r:id="rId1"/>
  </p:sldMasterIdLst>
  <p:sldIdLst>
    <p:sldId id="256" r:id="rId2"/>
    <p:sldId id="276" r:id="rId3"/>
    <p:sldId id="274"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0" autoAdjust="0"/>
    <p:restoredTop sz="94660"/>
  </p:normalViewPr>
  <p:slideViewPr>
    <p:cSldViewPr snapToGrid="0">
      <p:cViewPr varScale="1">
        <p:scale>
          <a:sx n="50" d="100"/>
          <a:sy n="50" d="100"/>
        </p:scale>
        <p:origin x="34" y="3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EBC7B-1A8E-B61B-2AF3-01E7AD24356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94351F0-03F9-249E-43CA-DB978B7DEE7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36E5974-0601-F470-D622-046DCEE89F80}"/>
              </a:ext>
            </a:extLst>
          </p:cNvPr>
          <p:cNvSpPr>
            <a:spLocks noGrp="1"/>
          </p:cNvSpPr>
          <p:nvPr>
            <p:ph type="dt" sz="half" idx="10"/>
          </p:nvPr>
        </p:nvSpPr>
        <p:spPr/>
        <p:txBody>
          <a:bodyPr/>
          <a:lstStyle/>
          <a:p>
            <a:fld id="{48A87A34-81AB-432B-8DAE-1953F412C126}" type="datetimeFigureOut">
              <a:rPr lang="en-US" smtClean="0"/>
              <a:t>3/18/2026</a:t>
            </a:fld>
            <a:endParaRPr lang="en-US" dirty="0"/>
          </a:p>
        </p:txBody>
      </p:sp>
      <p:sp>
        <p:nvSpPr>
          <p:cNvPr id="5" name="Footer Placeholder 4">
            <a:extLst>
              <a:ext uri="{FF2B5EF4-FFF2-40B4-BE49-F238E27FC236}">
                <a16:creationId xmlns:a16="http://schemas.microsoft.com/office/drawing/2014/main" id="{6175356E-265D-4DD6-EB52-2327FF86D12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F3D0ACB-DC47-0C53-A10C-551D089D84CD}"/>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052815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7155F-8A9E-ED6A-DB9B-5EB48A86495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984F51A-8AC4-58EF-2BCD-D4BFC6E7DA4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63EAF2-2F12-DB4B-338E-CB849B9EFE02}"/>
              </a:ext>
            </a:extLst>
          </p:cNvPr>
          <p:cNvSpPr>
            <a:spLocks noGrp="1"/>
          </p:cNvSpPr>
          <p:nvPr>
            <p:ph type="dt" sz="half" idx="10"/>
          </p:nvPr>
        </p:nvSpPr>
        <p:spPr/>
        <p:txBody>
          <a:bodyPr/>
          <a:lstStyle/>
          <a:p>
            <a:fld id="{48A87A34-81AB-432B-8DAE-1953F412C126}" type="datetimeFigureOut">
              <a:rPr lang="en-US" smtClean="0"/>
              <a:pPr/>
              <a:t>3/18/2026</a:t>
            </a:fld>
            <a:endParaRPr lang="en-US" dirty="0"/>
          </a:p>
        </p:txBody>
      </p:sp>
      <p:sp>
        <p:nvSpPr>
          <p:cNvPr id="5" name="Footer Placeholder 4">
            <a:extLst>
              <a:ext uri="{FF2B5EF4-FFF2-40B4-BE49-F238E27FC236}">
                <a16:creationId xmlns:a16="http://schemas.microsoft.com/office/drawing/2014/main" id="{0406D1EE-063E-9566-9AFE-9788C99479F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26B6929-718D-448D-E5DC-C649086DFC7F}"/>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678975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23A6F16-8EEB-BB61-87B0-EDDB942A693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892F592-0640-782F-4C3C-600C34C0E8E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F4B924-9656-7300-A7D3-364F4B890DED}"/>
              </a:ext>
            </a:extLst>
          </p:cNvPr>
          <p:cNvSpPr>
            <a:spLocks noGrp="1"/>
          </p:cNvSpPr>
          <p:nvPr>
            <p:ph type="dt" sz="half" idx="10"/>
          </p:nvPr>
        </p:nvSpPr>
        <p:spPr/>
        <p:txBody>
          <a:bodyPr/>
          <a:lstStyle/>
          <a:p>
            <a:fld id="{48A87A34-81AB-432B-8DAE-1953F412C126}" type="datetimeFigureOut">
              <a:rPr lang="en-US" smtClean="0"/>
              <a:pPr/>
              <a:t>3/18/2026</a:t>
            </a:fld>
            <a:endParaRPr lang="en-US" dirty="0"/>
          </a:p>
        </p:txBody>
      </p:sp>
      <p:sp>
        <p:nvSpPr>
          <p:cNvPr id="5" name="Footer Placeholder 4">
            <a:extLst>
              <a:ext uri="{FF2B5EF4-FFF2-40B4-BE49-F238E27FC236}">
                <a16:creationId xmlns:a16="http://schemas.microsoft.com/office/drawing/2014/main" id="{72A74088-1038-615B-8B98-6318F628830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E851F45-BB08-DC7B-76B9-100533E4D097}"/>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302409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4938934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66271-6AF1-F378-4ACF-40D571725E1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2F4A3D-050F-EB76-914F-11F178E0029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756A5E-4B78-7958-06EB-E5BC10E62D72}"/>
              </a:ext>
            </a:extLst>
          </p:cNvPr>
          <p:cNvSpPr>
            <a:spLocks noGrp="1"/>
          </p:cNvSpPr>
          <p:nvPr>
            <p:ph type="dt" sz="half" idx="10"/>
          </p:nvPr>
        </p:nvSpPr>
        <p:spPr/>
        <p:txBody>
          <a:bodyPr/>
          <a:lstStyle/>
          <a:p>
            <a:fld id="{48A87A34-81AB-432B-8DAE-1953F412C126}" type="datetimeFigureOut">
              <a:rPr lang="en-US" smtClean="0"/>
              <a:pPr/>
              <a:t>3/18/2026</a:t>
            </a:fld>
            <a:endParaRPr lang="en-US" dirty="0"/>
          </a:p>
        </p:txBody>
      </p:sp>
      <p:sp>
        <p:nvSpPr>
          <p:cNvPr id="5" name="Footer Placeholder 4">
            <a:extLst>
              <a:ext uri="{FF2B5EF4-FFF2-40B4-BE49-F238E27FC236}">
                <a16:creationId xmlns:a16="http://schemas.microsoft.com/office/drawing/2014/main" id="{A72DF70B-BF2A-68D0-2C82-D26C4E4D37C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53F3232-687E-422E-EDC9-8B6925C7414C}"/>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037943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97E28-C900-8D4F-FC4F-1CC465F9424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E6C63B9-C8C0-9348-436D-BAAB700731C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070555-06F5-BA9D-9EA4-D8BFE9A0D967}"/>
              </a:ext>
            </a:extLst>
          </p:cNvPr>
          <p:cNvSpPr>
            <a:spLocks noGrp="1"/>
          </p:cNvSpPr>
          <p:nvPr>
            <p:ph type="dt" sz="half" idx="10"/>
          </p:nvPr>
        </p:nvSpPr>
        <p:spPr/>
        <p:txBody>
          <a:bodyPr/>
          <a:lstStyle/>
          <a:p>
            <a:fld id="{48A87A34-81AB-432B-8DAE-1953F412C126}" type="datetimeFigureOut">
              <a:rPr lang="en-US" smtClean="0"/>
              <a:t>3/18/2026</a:t>
            </a:fld>
            <a:endParaRPr lang="en-US" dirty="0"/>
          </a:p>
        </p:txBody>
      </p:sp>
      <p:sp>
        <p:nvSpPr>
          <p:cNvPr id="5" name="Footer Placeholder 4">
            <a:extLst>
              <a:ext uri="{FF2B5EF4-FFF2-40B4-BE49-F238E27FC236}">
                <a16:creationId xmlns:a16="http://schemas.microsoft.com/office/drawing/2014/main" id="{E34B8CC6-861E-4931-D2A5-2E9027CFEF1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2A72A33-7579-2B04-A217-E80151A1AC36}"/>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359499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F647D-3C64-0867-5335-2489021C7B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F49B3F-CE91-0AFC-CBD1-1DDDC45ADCE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8ACE37E-D3F4-DE9E-E218-B8B4D14E17F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5375FEE-6EB3-8108-22F8-602EE98C16C2}"/>
              </a:ext>
            </a:extLst>
          </p:cNvPr>
          <p:cNvSpPr>
            <a:spLocks noGrp="1"/>
          </p:cNvSpPr>
          <p:nvPr>
            <p:ph type="dt" sz="half" idx="10"/>
          </p:nvPr>
        </p:nvSpPr>
        <p:spPr/>
        <p:txBody>
          <a:bodyPr/>
          <a:lstStyle/>
          <a:p>
            <a:fld id="{48A87A34-81AB-432B-8DAE-1953F412C126}" type="datetimeFigureOut">
              <a:rPr lang="en-US" smtClean="0"/>
              <a:pPr/>
              <a:t>3/18/2026</a:t>
            </a:fld>
            <a:endParaRPr lang="en-US" dirty="0"/>
          </a:p>
        </p:txBody>
      </p:sp>
      <p:sp>
        <p:nvSpPr>
          <p:cNvPr id="6" name="Footer Placeholder 5">
            <a:extLst>
              <a:ext uri="{FF2B5EF4-FFF2-40B4-BE49-F238E27FC236}">
                <a16:creationId xmlns:a16="http://schemas.microsoft.com/office/drawing/2014/main" id="{29A8749B-7729-FE54-D70A-D6C583341C8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4AD7225-9549-4AA1-6670-459939B3ABD8}"/>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883558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255D6-551B-D756-1265-9D5648D41E7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2934138-3398-C23C-B9A6-F7A9EE1EAB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F7B362-3E45-1E74-A2B5-15120C2153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ED6E1D-4C79-046E-B11C-194A027167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A93C87F-3A7F-F249-8D3D-6A25A1843AF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6514BAB-B092-E2D1-A5AF-A2873AED9E4D}"/>
              </a:ext>
            </a:extLst>
          </p:cNvPr>
          <p:cNvSpPr>
            <a:spLocks noGrp="1"/>
          </p:cNvSpPr>
          <p:nvPr>
            <p:ph type="dt" sz="half" idx="10"/>
          </p:nvPr>
        </p:nvSpPr>
        <p:spPr/>
        <p:txBody>
          <a:bodyPr/>
          <a:lstStyle/>
          <a:p>
            <a:fld id="{48A87A34-81AB-432B-8DAE-1953F412C126}" type="datetimeFigureOut">
              <a:rPr lang="en-US" smtClean="0"/>
              <a:pPr/>
              <a:t>3/18/2026</a:t>
            </a:fld>
            <a:endParaRPr lang="en-US" dirty="0"/>
          </a:p>
        </p:txBody>
      </p:sp>
      <p:sp>
        <p:nvSpPr>
          <p:cNvPr id="8" name="Footer Placeholder 7">
            <a:extLst>
              <a:ext uri="{FF2B5EF4-FFF2-40B4-BE49-F238E27FC236}">
                <a16:creationId xmlns:a16="http://schemas.microsoft.com/office/drawing/2014/main" id="{B104DC06-9E70-21B7-0957-13E6A494772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5D952EC-D163-50ED-5812-EF983AFF206A}"/>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611131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79EBA-5CCE-AB21-3C3F-DDB3F11FAD2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426F96B-E12D-7D0D-8455-56B5DBA39C07}"/>
              </a:ext>
            </a:extLst>
          </p:cNvPr>
          <p:cNvSpPr>
            <a:spLocks noGrp="1"/>
          </p:cNvSpPr>
          <p:nvPr>
            <p:ph type="dt" sz="half" idx="10"/>
          </p:nvPr>
        </p:nvSpPr>
        <p:spPr/>
        <p:txBody>
          <a:bodyPr/>
          <a:lstStyle/>
          <a:p>
            <a:fld id="{48A87A34-81AB-432B-8DAE-1953F412C126}" type="datetimeFigureOut">
              <a:rPr lang="en-US" smtClean="0"/>
              <a:t>3/18/2026</a:t>
            </a:fld>
            <a:endParaRPr lang="en-US" dirty="0"/>
          </a:p>
        </p:txBody>
      </p:sp>
      <p:sp>
        <p:nvSpPr>
          <p:cNvPr id="4" name="Footer Placeholder 3">
            <a:extLst>
              <a:ext uri="{FF2B5EF4-FFF2-40B4-BE49-F238E27FC236}">
                <a16:creationId xmlns:a16="http://schemas.microsoft.com/office/drawing/2014/main" id="{4FD3C600-0FE1-88F5-EA19-05F9618CB2D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18C790A-A64F-C94E-18BD-ADACFE23AE0D}"/>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223727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6B74A8-F6DE-B89D-6145-8C672B2CABF9}"/>
              </a:ext>
            </a:extLst>
          </p:cNvPr>
          <p:cNvSpPr>
            <a:spLocks noGrp="1"/>
          </p:cNvSpPr>
          <p:nvPr>
            <p:ph type="dt" sz="half" idx="10"/>
          </p:nvPr>
        </p:nvSpPr>
        <p:spPr/>
        <p:txBody>
          <a:bodyPr/>
          <a:lstStyle/>
          <a:p>
            <a:fld id="{48A87A34-81AB-432B-8DAE-1953F412C126}" type="datetimeFigureOut">
              <a:rPr lang="en-US" smtClean="0"/>
              <a:t>3/18/2026</a:t>
            </a:fld>
            <a:endParaRPr lang="en-US" dirty="0"/>
          </a:p>
        </p:txBody>
      </p:sp>
      <p:sp>
        <p:nvSpPr>
          <p:cNvPr id="3" name="Footer Placeholder 2">
            <a:extLst>
              <a:ext uri="{FF2B5EF4-FFF2-40B4-BE49-F238E27FC236}">
                <a16:creationId xmlns:a16="http://schemas.microsoft.com/office/drawing/2014/main" id="{705867EC-6841-44CF-983C-56FE7F445CC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9460725C-D2DD-E164-379C-5ACBED611177}"/>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393015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4A4D0-5E6B-1110-2199-C4FA031EC3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932159F-AD33-471D-B526-338EAD66A6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F1BE923-8CCA-F8FD-A5B2-2A20F4AEB4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C5D6FB9-7C8C-53AB-9FAC-AE0B21D2EBD1}"/>
              </a:ext>
            </a:extLst>
          </p:cNvPr>
          <p:cNvSpPr>
            <a:spLocks noGrp="1"/>
          </p:cNvSpPr>
          <p:nvPr>
            <p:ph type="dt" sz="half" idx="10"/>
          </p:nvPr>
        </p:nvSpPr>
        <p:spPr/>
        <p:txBody>
          <a:bodyPr/>
          <a:lstStyle/>
          <a:p>
            <a:fld id="{48A87A34-81AB-432B-8DAE-1953F412C126}" type="datetimeFigureOut">
              <a:rPr lang="en-US" smtClean="0"/>
              <a:pPr/>
              <a:t>3/18/2026</a:t>
            </a:fld>
            <a:endParaRPr lang="en-US" dirty="0"/>
          </a:p>
        </p:txBody>
      </p:sp>
      <p:sp>
        <p:nvSpPr>
          <p:cNvPr id="6" name="Footer Placeholder 5">
            <a:extLst>
              <a:ext uri="{FF2B5EF4-FFF2-40B4-BE49-F238E27FC236}">
                <a16:creationId xmlns:a16="http://schemas.microsoft.com/office/drawing/2014/main" id="{FD5EBD18-9D02-A0D5-B94C-5FE1FD0D0B1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8F141B2-9BA1-B9D5-8DE7-B5DCA2CEA409}"/>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2185643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4C07A-F777-C504-A654-F5D4380465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F59C2CD-BA3C-B4D3-FC77-AC2C218484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55E1D48-8CC0-F276-1A1E-2CE7873049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F42CDF-E91D-C9AF-E8F0-692B2701E23B}"/>
              </a:ext>
            </a:extLst>
          </p:cNvPr>
          <p:cNvSpPr>
            <a:spLocks noGrp="1"/>
          </p:cNvSpPr>
          <p:nvPr>
            <p:ph type="dt" sz="half" idx="10"/>
          </p:nvPr>
        </p:nvSpPr>
        <p:spPr/>
        <p:txBody>
          <a:bodyPr/>
          <a:lstStyle/>
          <a:p>
            <a:fld id="{48A87A34-81AB-432B-8DAE-1953F412C126}" type="datetimeFigureOut">
              <a:rPr lang="en-US" smtClean="0"/>
              <a:t>3/18/2026</a:t>
            </a:fld>
            <a:endParaRPr lang="en-US" dirty="0"/>
          </a:p>
        </p:txBody>
      </p:sp>
      <p:sp>
        <p:nvSpPr>
          <p:cNvPr id="6" name="Footer Placeholder 5">
            <a:extLst>
              <a:ext uri="{FF2B5EF4-FFF2-40B4-BE49-F238E27FC236}">
                <a16:creationId xmlns:a16="http://schemas.microsoft.com/office/drawing/2014/main" id="{93570BCA-55F3-7851-FCF4-A381B02F28F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1E35DD6-6468-7F57-32BB-88D14679E5A7}"/>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490224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12E546-EA7A-2AD5-CE07-621E0837F4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734393C-4A77-0965-C54C-367827E35C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2C0735-1079-F053-AD73-D796044A23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3/18/2026</a:t>
            </a:fld>
            <a:endParaRPr lang="en-US" dirty="0"/>
          </a:p>
        </p:txBody>
      </p:sp>
      <p:sp>
        <p:nvSpPr>
          <p:cNvPr id="5" name="Footer Placeholder 4">
            <a:extLst>
              <a:ext uri="{FF2B5EF4-FFF2-40B4-BE49-F238E27FC236}">
                <a16:creationId xmlns:a16="http://schemas.microsoft.com/office/drawing/2014/main" id="{00222D5A-2790-8D3D-A817-BA9C9738EB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9BFF3CE-ED2D-E491-8956-3A1895497E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72771900"/>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Lst>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5"/>
            <a:ext cx="10515600" cy="1463675"/>
          </a:xfrm>
        </p:spPr>
        <p:txBody>
          <a:bodyPr>
            <a:normAutofit fontScale="90000"/>
          </a:bodyPr>
          <a:lstStyle/>
          <a:p>
            <a:pPr algn="ctr"/>
            <a:r>
              <a:rPr lang="en-US" sz="6000" b="1" dirty="0">
                <a:effectLst>
                  <a:outerShdw blurRad="38100" dist="38100" dir="2700000" algn="tl">
                    <a:srgbClr val="000000">
                      <a:alpha val="43137"/>
                    </a:srgbClr>
                  </a:outerShdw>
                </a:effectLst>
              </a:rPr>
              <a:t>       </a:t>
            </a:r>
            <a:r>
              <a:rPr lang="en-US" sz="7200" b="1" dirty="0">
                <a:effectLst>
                  <a:outerShdw blurRad="38100" dist="38100" dir="2700000" algn="tl">
                    <a:srgbClr val="000000">
                      <a:alpha val="43137"/>
                    </a:srgbClr>
                  </a:outerShdw>
                </a:effectLst>
                <a:latin typeface="+mn-lt"/>
              </a:rPr>
              <a:t>REDUNDANCY MANAGEMENT (ACT 651)</a:t>
            </a:r>
          </a:p>
        </p:txBody>
      </p:sp>
      <p:pic>
        <p:nvPicPr>
          <p:cNvPr id="5" name="Content Placeholder 4">
            <a:extLst>
              <a:ext uri="{FF2B5EF4-FFF2-40B4-BE49-F238E27FC236}">
                <a16:creationId xmlns:a16="http://schemas.microsoft.com/office/drawing/2014/main" id="{A543DC73-717F-344E-22C1-7A48B0B94119}"/>
              </a:ext>
            </a:extLst>
          </p:cNvPr>
          <p:cNvPicPr>
            <a:picLocks noGrp="1" noChangeAspect="1"/>
          </p:cNvPicPr>
          <p:nvPr>
            <p:ph idx="1"/>
          </p:nvPr>
        </p:nvPicPr>
        <p:blipFill>
          <a:blip r:embed="rId2"/>
          <a:stretch>
            <a:fillRect/>
          </a:stretch>
        </p:blipFill>
        <p:spPr>
          <a:xfrm>
            <a:off x="2225538" y="2248677"/>
            <a:ext cx="7740924" cy="3928285"/>
          </a:xfrm>
        </p:spPr>
      </p:pic>
    </p:spTree>
    <p:extLst>
      <p:ext uri="{BB962C8B-B14F-4D97-AF65-F5344CB8AC3E}">
        <p14:creationId xmlns:p14="http://schemas.microsoft.com/office/powerpoint/2010/main" val="22807136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561697"/>
          </a:xfrm>
        </p:spPr>
        <p:txBody>
          <a:bodyPr>
            <a:normAutofit fontScale="90000"/>
          </a:bodyPr>
          <a:lstStyle/>
          <a:p>
            <a:pPr algn="ctr"/>
            <a:r>
              <a:rPr lang="en-US" b="1" dirty="0">
                <a:effectLst>
                  <a:outerShdw blurRad="38100" dist="38100" dir="2700000" algn="tl">
                    <a:srgbClr val="000000">
                      <a:alpha val="43137"/>
                    </a:srgbClr>
                  </a:outerShdw>
                </a:effectLst>
              </a:rPr>
              <a:t>Evaluation Cont’d.</a:t>
            </a:r>
          </a:p>
        </p:txBody>
      </p:sp>
      <p:sp>
        <p:nvSpPr>
          <p:cNvPr id="3" name="Content Placeholder 2"/>
          <p:cNvSpPr>
            <a:spLocks noGrp="1"/>
          </p:cNvSpPr>
          <p:nvPr>
            <p:ph sz="quarter" idx="13"/>
          </p:nvPr>
        </p:nvSpPr>
        <p:spPr>
          <a:xfrm>
            <a:off x="913774" y="1180214"/>
            <a:ext cx="10363826" cy="4610985"/>
          </a:xfrm>
        </p:spPr>
        <p:txBody>
          <a:bodyPr>
            <a:normAutofit fontScale="85000" lnSpcReduction="20000"/>
          </a:bodyPr>
          <a:lstStyle/>
          <a:p>
            <a:r>
              <a:rPr lang="en-US" dirty="0"/>
              <a:t>1. IDENTIFYING ESSENTIAL ROLES – THIS HELPS YOU TO SET APART A GROUP OF POSITIONS YOU IDENTIFY AS ESSENTIAL TO THE CONTINUOS RUNNING OF THE ESTABLISHMENT WHEN THE REDUNDANCY EXERCISE IS COMMENCED &amp; COMPLETED</a:t>
            </a:r>
          </a:p>
          <a:p>
            <a:r>
              <a:rPr lang="en-US" dirty="0"/>
              <a:t>2. REVIEW – REQUIRES CONSIDERATION ON PREVIOUS ROLES EMPLOYEES MAY HAVE PERFORMED THAT MAKES THEM AN EASY FIT INTO TAKING ON ADDITIONAL TASKS. FOR EXAMPLE, IF THE HEAD F ACCOUNTS HAS A BACKGROUND IN FINANCIAL PLANNING AND IS ALSO A CHARTERED ACCOUNTANT, THEY CAN TAKE ON MORE RESPONSIBILITY IF THERE IS THE NEED TO LET ONE OR MORE ACCOUNTS STAFF REDUNDANT</a:t>
            </a:r>
          </a:p>
          <a:p>
            <a:r>
              <a:rPr lang="en-US" dirty="0"/>
              <a:t>3. CONSIDERATION OF ROLES WITH LIMITED BENEFITS REQUIRES A REVIEW OF THE STRUCTURE OF THE ESTABLISHMENT TO COME UP WITH ROLES WITH THE LEAST POTENTIAL BENEFIT TO THE COMPANY MOVING FORWARD. EXAMPLE, IF THE SALES DEPARTMENT HAS SIX SALES SPECIALISTS DOING THE WORK FOUR PEOPLE CAN, YOU GET TWO ROLES YOU CAN MAKE REDUNDANT</a:t>
            </a:r>
          </a:p>
          <a:p>
            <a:endParaRPr lang="en-US" dirty="0"/>
          </a:p>
        </p:txBody>
      </p:sp>
    </p:spTree>
    <p:extLst>
      <p:ext uri="{BB962C8B-B14F-4D97-AF65-F5344CB8AC3E}">
        <p14:creationId xmlns:p14="http://schemas.microsoft.com/office/powerpoint/2010/main" val="39192640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572330"/>
          </a:xfrm>
        </p:spPr>
        <p:txBody>
          <a:bodyPr>
            <a:normAutofit fontScale="90000"/>
          </a:bodyPr>
          <a:lstStyle/>
          <a:p>
            <a:pPr algn="ctr"/>
            <a:r>
              <a:rPr lang="en-US" b="1" dirty="0">
                <a:effectLst>
                  <a:outerShdw blurRad="38100" dist="38100" dir="2700000" algn="tl">
                    <a:srgbClr val="000000">
                      <a:alpha val="43137"/>
                    </a:srgbClr>
                  </a:outerShdw>
                </a:effectLst>
              </a:rPr>
              <a:t>Evaluation Cont’d.</a:t>
            </a:r>
          </a:p>
        </p:txBody>
      </p:sp>
      <p:sp>
        <p:nvSpPr>
          <p:cNvPr id="3" name="Content Placeholder 2"/>
          <p:cNvSpPr>
            <a:spLocks noGrp="1"/>
          </p:cNvSpPr>
          <p:nvPr>
            <p:ph sz="quarter" idx="13"/>
          </p:nvPr>
        </p:nvSpPr>
        <p:spPr>
          <a:xfrm>
            <a:off x="913774" y="1190848"/>
            <a:ext cx="10363826" cy="4600351"/>
          </a:xfrm>
        </p:spPr>
        <p:txBody>
          <a:bodyPr/>
          <a:lstStyle/>
          <a:p>
            <a:r>
              <a:rPr lang="en-US" dirty="0"/>
              <a:t>4. EVALUATION OF EMPLOYMENT HISTORY ALLOWS YOU REVIEW QUALIFICATIONS, JOB PERFORMANCE AND OVERALL CONTRIBUTION TO THE COMPANY. THIS HELPS TO DETERMINE CONSISTENT PERFORMERS WHO WOULD STAY ON AND THE INCONSISTENT ONES CAN BE MADE TO GO</a:t>
            </a:r>
          </a:p>
          <a:p>
            <a:r>
              <a:rPr lang="en-US" dirty="0"/>
              <a:t>5. IDENTIFICATION OF POTENTIAL AREAS FOR EMPLOYEES TO MOVE – IF THE IDEA IS TO IMPROVE PRODUCTIVITY RATHER THAN PREVENT A LOSS IN PROFIT, NEW POSITIONS COULD BE CREATED OR EMPLOYEES MOVED TO OTHER ROLES TO BENEFIT THE ESTABLISHMENT</a:t>
            </a:r>
          </a:p>
          <a:p>
            <a:endParaRPr lang="en-US" dirty="0"/>
          </a:p>
        </p:txBody>
      </p:sp>
    </p:spTree>
    <p:extLst>
      <p:ext uri="{BB962C8B-B14F-4D97-AF65-F5344CB8AC3E}">
        <p14:creationId xmlns:p14="http://schemas.microsoft.com/office/powerpoint/2010/main" val="40774198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795613"/>
          </a:xfrm>
        </p:spPr>
        <p:txBody>
          <a:bodyPr>
            <a:normAutofit/>
          </a:bodyPr>
          <a:lstStyle/>
          <a:p>
            <a:pPr algn="ctr"/>
            <a:r>
              <a:rPr lang="en-US" b="1" dirty="0">
                <a:effectLst>
                  <a:outerShdw blurRad="38100" dist="38100" dir="2700000" algn="tl">
                    <a:srgbClr val="000000">
                      <a:alpha val="43137"/>
                    </a:srgbClr>
                  </a:outerShdw>
                </a:effectLst>
              </a:rPr>
              <a:t>Negotiating The Redundancy Pay</a:t>
            </a:r>
          </a:p>
        </p:txBody>
      </p:sp>
      <p:sp>
        <p:nvSpPr>
          <p:cNvPr id="3" name="Content Placeholder 2"/>
          <p:cNvSpPr>
            <a:spLocks noGrp="1"/>
          </p:cNvSpPr>
          <p:nvPr>
            <p:ph sz="quarter" idx="13"/>
          </p:nvPr>
        </p:nvSpPr>
        <p:spPr>
          <a:xfrm>
            <a:off x="913774" y="1414130"/>
            <a:ext cx="10363826" cy="4557822"/>
          </a:xfrm>
        </p:spPr>
        <p:txBody>
          <a:bodyPr>
            <a:normAutofit lnSpcReduction="10000"/>
          </a:bodyPr>
          <a:lstStyle/>
          <a:p>
            <a:pPr marL="0" indent="0">
              <a:buNone/>
            </a:pPr>
            <a:r>
              <a:rPr lang="en-US" dirty="0"/>
              <a:t>1. PREPARE FOR THE NEGOTIATION:</a:t>
            </a:r>
          </a:p>
          <a:p>
            <a:pPr marL="457200" indent="-457200">
              <a:buAutoNum type="alphaUcPeriod"/>
            </a:pPr>
            <a:r>
              <a:rPr lang="en-US" dirty="0"/>
              <a:t>DETERMINE YOUR MOST PRESSING INTEREST, NEEDS</a:t>
            </a:r>
          </a:p>
          <a:p>
            <a:pPr marL="457200" indent="-457200">
              <a:buAutoNum type="alphaUcPeriod"/>
            </a:pPr>
            <a:r>
              <a:rPr lang="en-US" dirty="0"/>
              <a:t>ANTICIPATE THE OTHER PARTY’S INTEREST OR NEEDS</a:t>
            </a:r>
          </a:p>
          <a:p>
            <a:pPr marL="457200" indent="-457200">
              <a:buAutoNum type="alphaUcPeriod"/>
            </a:pPr>
            <a:r>
              <a:rPr lang="en-US" dirty="0"/>
              <a:t>IDENTIFY OPTIONS FOR MEETING BOTH NEEDS</a:t>
            </a:r>
          </a:p>
          <a:p>
            <a:pPr marL="457200" indent="-457200">
              <a:buAutoNum type="alphaUcPeriod"/>
            </a:pPr>
            <a:r>
              <a:rPr lang="en-US" dirty="0"/>
              <a:t>LIST QUESTIONS TO WORK THROUGH NEGOTIATION</a:t>
            </a:r>
          </a:p>
          <a:p>
            <a:pPr marL="0" indent="0">
              <a:buNone/>
            </a:pPr>
            <a:r>
              <a:rPr lang="en-US" dirty="0"/>
              <a:t>2. INITIATE THE MEETING</a:t>
            </a:r>
          </a:p>
          <a:p>
            <a:pPr marL="457200" indent="-457200">
              <a:buAutoNum type="alphaUcPeriod"/>
            </a:pPr>
            <a:r>
              <a:rPr lang="en-US" dirty="0"/>
              <a:t>SET A FRIENDLY TONE</a:t>
            </a:r>
          </a:p>
          <a:p>
            <a:pPr marL="457200" indent="-457200">
              <a:buAutoNum type="alphaUcPeriod"/>
            </a:pPr>
            <a:r>
              <a:rPr lang="en-US" dirty="0"/>
              <a:t>PICK A GOOD TIME AND PLACE</a:t>
            </a:r>
          </a:p>
          <a:p>
            <a:pPr marL="457200" indent="-457200">
              <a:buAutoNum type="alphaUcPeriod"/>
            </a:pPr>
            <a:r>
              <a:rPr lang="en-US" dirty="0"/>
              <a:t>STATE YOUR NEEDS</a:t>
            </a:r>
          </a:p>
          <a:p>
            <a:pPr marL="0" indent="0">
              <a:buNone/>
            </a:pPr>
            <a:endParaRPr lang="en-US" dirty="0"/>
          </a:p>
        </p:txBody>
      </p:sp>
    </p:spTree>
    <p:extLst>
      <p:ext uri="{BB962C8B-B14F-4D97-AF65-F5344CB8AC3E}">
        <p14:creationId xmlns:p14="http://schemas.microsoft.com/office/powerpoint/2010/main" val="20711267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434106"/>
          </a:xfrm>
        </p:spPr>
        <p:txBody>
          <a:bodyPr>
            <a:normAutofit fontScale="90000"/>
          </a:bodyPr>
          <a:lstStyle/>
          <a:p>
            <a:pPr algn="ctr"/>
            <a:r>
              <a:rPr lang="en-US" b="1" dirty="0">
                <a:effectLst>
                  <a:outerShdw blurRad="38100" dist="38100" dir="2700000" algn="tl">
                    <a:srgbClr val="000000">
                      <a:alpha val="43137"/>
                    </a:srgbClr>
                  </a:outerShdw>
                </a:effectLst>
              </a:rPr>
              <a:t>Negotiation Cont’d.</a:t>
            </a:r>
          </a:p>
        </p:txBody>
      </p:sp>
      <p:sp>
        <p:nvSpPr>
          <p:cNvPr id="3" name="Content Placeholder 2"/>
          <p:cNvSpPr>
            <a:spLocks noGrp="1"/>
          </p:cNvSpPr>
          <p:nvPr>
            <p:ph sz="quarter" idx="13"/>
          </p:nvPr>
        </p:nvSpPr>
        <p:spPr>
          <a:xfrm>
            <a:off x="913774" y="1052624"/>
            <a:ext cx="10363826" cy="4738575"/>
          </a:xfrm>
        </p:spPr>
        <p:txBody>
          <a:bodyPr/>
          <a:lstStyle/>
          <a:p>
            <a:pPr marL="0" indent="0">
              <a:buNone/>
            </a:pPr>
            <a:r>
              <a:rPr lang="en-US" dirty="0"/>
              <a:t>3. LISTEN TO THE OTHER PARTY’S INTERESTS AND RESPONSE</a:t>
            </a:r>
          </a:p>
          <a:p>
            <a:pPr marL="457200" indent="-457200">
              <a:buAutoNum type="alphaUcPeriod"/>
            </a:pPr>
            <a:r>
              <a:rPr lang="en-US" dirty="0"/>
              <a:t>BEGIN WITH WHAT YOU THINK THEIR NEEDS/INTERESTS ARE</a:t>
            </a:r>
          </a:p>
          <a:p>
            <a:pPr marL="457200" indent="-457200">
              <a:buAutoNum type="alphaUcPeriod"/>
            </a:pPr>
            <a:r>
              <a:rPr lang="en-US" dirty="0"/>
              <a:t>ASK QUESTIONS TO DRAW OUT THEIR NEEDS</a:t>
            </a:r>
          </a:p>
          <a:p>
            <a:pPr marL="0" indent="0">
              <a:buNone/>
            </a:pPr>
            <a:r>
              <a:rPr lang="en-US" dirty="0"/>
              <a:t>4. BRAINSTORM TO ARRIVE AT A SOLUTION</a:t>
            </a:r>
          </a:p>
          <a:p>
            <a:pPr marL="457200" indent="-457200">
              <a:buAutoNum type="alphaUcPeriod"/>
            </a:pPr>
            <a:r>
              <a:rPr lang="en-US" dirty="0"/>
              <a:t>SUGGEST POSSIBLE SOLUTIONS</a:t>
            </a:r>
          </a:p>
          <a:p>
            <a:pPr marL="457200" indent="-457200">
              <a:buAutoNum type="alphaUcPeriod"/>
            </a:pPr>
            <a:r>
              <a:rPr lang="en-US" dirty="0"/>
              <a:t>ASK FOR OTHER IDEAS</a:t>
            </a:r>
          </a:p>
          <a:p>
            <a:pPr marL="457200" indent="-457200">
              <a:buAutoNum type="alphaUcPeriod"/>
            </a:pPr>
            <a:r>
              <a:rPr lang="en-US" dirty="0"/>
              <a:t>LOOK FOR PRINCIPLES BY WHICH TO EVALUATE OPTIONS</a:t>
            </a:r>
          </a:p>
        </p:txBody>
      </p:sp>
    </p:spTree>
    <p:extLst>
      <p:ext uri="{BB962C8B-B14F-4D97-AF65-F5344CB8AC3E}">
        <p14:creationId xmlns:p14="http://schemas.microsoft.com/office/powerpoint/2010/main" val="41168116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529799"/>
          </a:xfrm>
        </p:spPr>
        <p:txBody>
          <a:bodyPr>
            <a:normAutofit fontScale="90000"/>
          </a:bodyPr>
          <a:lstStyle/>
          <a:p>
            <a:pPr algn="ctr"/>
            <a:r>
              <a:rPr lang="en-US" b="1" dirty="0">
                <a:effectLst>
                  <a:outerShdw blurRad="38100" dist="38100" dir="2700000" algn="tl">
                    <a:srgbClr val="000000">
                      <a:alpha val="43137"/>
                    </a:srgbClr>
                  </a:outerShdw>
                </a:effectLst>
              </a:rPr>
              <a:t>Negotiation Cont’d.</a:t>
            </a:r>
          </a:p>
        </p:txBody>
      </p:sp>
      <p:sp>
        <p:nvSpPr>
          <p:cNvPr id="3" name="Content Placeholder 2"/>
          <p:cNvSpPr>
            <a:spLocks noGrp="1"/>
          </p:cNvSpPr>
          <p:nvPr>
            <p:ph sz="quarter" idx="13"/>
          </p:nvPr>
        </p:nvSpPr>
        <p:spPr>
          <a:xfrm>
            <a:off x="913774" y="1148316"/>
            <a:ext cx="10363826" cy="4642883"/>
          </a:xfrm>
        </p:spPr>
        <p:txBody>
          <a:bodyPr/>
          <a:lstStyle/>
          <a:p>
            <a:pPr marL="0" indent="0">
              <a:buNone/>
            </a:pPr>
            <a:r>
              <a:rPr lang="en-US" dirty="0"/>
              <a:t>5. FIINALIZE THE AGREEMENT</a:t>
            </a:r>
          </a:p>
          <a:p>
            <a:pPr marL="457200" indent="-457200">
              <a:buAutoNum type="alphaUcPeriod"/>
            </a:pPr>
            <a:r>
              <a:rPr lang="en-US" dirty="0"/>
              <a:t>REACH CONSENSUS ON ONE OPTION</a:t>
            </a:r>
          </a:p>
          <a:p>
            <a:pPr marL="457200" indent="-457200">
              <a:buAutoNum type="alphaUcPeriod"/>
            </a:pPr>
            <a:r>
              <a:rPr lang="en-US" dirty="0"/>
              <a:t>RESTATE EACH SIDE’S AGREEMENT</a:t>
            </a:r>
          </a:p>
          <a:p>
            <a:pPr marL="0" indent="0">
              <a:buNone/>
            </a:pPr>
            <a:endParaRPr lang="en-US" dirty="0"/>
          </a:p>
          <a:p>
            <a:pPr marL="0" indent="0">
              <a:buNone/>
            </a:pPr>
            <a:r>
              <a:rPr lang="en-US" dirty="0"/>
              <a:t>PARTIES TO THE NEGOTIATION FOR A REDUNDANCY PAY MUST ENTER THE NEGOTIATION WITH A MIND TO DEAL WITH EAVH OTHER VIA GOOD FAITH. GOOD FAITH REQUIRES BEING GENTLE, HONEST, OPEN, STRAIGHTFORWARD &amp; TRUSTING</a:t>
            </a:r>
          </a:p>
        </p:txBody>
      </p:sp>
    </p:spTree>
    <p:extLst>
      <p:ext uri="{BB962C8B-B14F-4D97-AF65-F5344CB8AC3E}">
        <p14:creationId xmlns:p14="http://schemas.microsoft.com/office/powerpoint/2010/main" val="10033759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476636"/>
          </a:xfrm>
        </p:spPr>
        <p:txBody>
          <a:bodyPr>
            <a:normAutofit fontScale="90000"/>
          </a:bodyPr>
          <a:lstStyle/>
          <a:p>
            <a:pPr algn="ctr"/>
            <a:r>
              <a:rPr lang="en-US" b="1" dirty="0">
                <a:effectLst>
                  <a:outerShdw blurRad="38100" dist="38100" dir="2700000" algn="tl">
                    <a:srgbClr val="000000">
                      <a:alpha val="43137"/>
                    </a:srgbClr>
                  </a:outerShdw>
                </a:effectLst>
              </a:rPr>
              <a:t>Case Law</a:t>
            </a:r>
          </a:p>
        </p:txBody>
      </p:sp>
      <p:sp>
        <p:nvSpPr>
          <p:cNvPr id="3" name="Content Placeholder 2"/>
          <p:cNvSpPr>
            <a:spLocks noGrp="1"/>
          </p:cNvSpPr>
          <p:nvPr>
            <p:ph sz="quarter" idx="13"/>
          </p:nvPr>
        </p:nvSpPr>
        <p:spPr>
          <a:xfrm>
            <a:off x="913774" y="1095154"/>
            <a:ext cx="10363826" cy="4696045"/>
          </a:xfrm>
        </p:spPr>
        <p:txBody>
          <a:bodyPr>
            <a:normAutofit fontScale="92500" lnSpcReduction="20000"/>
          </a:bodyPr>
          <a:lstStyle/>
          <a:p>
            <a:r>
              <a:rPr lang="en-US" dirty="0"/>
              <a:t>NATIONAL LABOUR COMMISSION V FIRST ATLANTIC BANK (SUPREME COURT DECISION)</a:t>
            </a:r>
          </a:p>
          <a:p>
            <a:pPr marL="0" indent="0">
              <a:buNone/>
            </a:pPr>
            <a:r>
              <a:rPr lang="en-US" dirty="0"/>
              <a:t>IN THIS CASE, THE BANK DECLARED TWO OF ITS WORKERS WHO HAD WORKED FOR 19 &amp;16 YEARS REDUNDANT. AT THE ENTERPRISE LEVEL, THE UNION PROPOSED 4MTHS/YR SERVED WHILST MANAGEMENT PLEADED FOR TIME TO SORT OUT SOME INTERNAL ISSUES BEFORE REACHING OUT</a:t>
            </a:r>
          </a:p>
          <a:p>
            <a:pPr marL="0" indent="0">
              <a:buNone/>
            </a:pPr>
            <a:r>
              <a:rPr lang="en-US" dirty="0"/>
              <a:t>UNHAPPY, THE UNION PRESENTED A CASE TO THE NLC. AT THE NLC, PARTIES WERE GIVEN A  SPECIFIC TIME TO COMPLETE THE NEGOTIATION ON THE REDUNDANCY PAY BUT WERE UNSUCCESSFUL. THE NLC THUS ORDERED THE BANK TO PAY TO THE TWO AFFECTED WORKERS, 3MTHS/YR SERVED IN ADDITION TO WHATEVER HAS BEEN AGREED AT THE ENTERPRISE LEVEL.</a:t>
            </a:r>
          </a:p>
          <a:p>
            <a:pPr marL="0" indent="0">
              <a:buNone/>
            </a:pPr>
            <a:r>
              <a:rPr lang="en-US" dirty="0"/>
              <a:t>Dissatisfied WITH THE DECISION OF THE NLC, THE BANK WENT ON APPEAL AT THE HIGH COURT. THE HIGH COURT JUDGE QUASHED THE DECISION Of THE NLC.  </a:t>
            </a:r>
          </a:p>
        </p:txBody>
      </p:sp>
    </p:spTree>
    <p:extLst>
      <p:ext uri="{BB962C8B-B14F-4D97-AF65-F5344CB8AC3E}">
        <p14:creationId xmlns:p14="http://schemas.microsoft.com/office/powerpoint/2010/main" val="30321671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529799"/>
          </a:xfrm>
        </p:spPr>
        <p:txBody>
          <a:bodyPr>
            <a:normAutofit fontScale="90000"/>
          </a:bodyPr>
          <a:lstStyle/>
          <a:p>
            <a:pPr algn="ctr"/>
            <a:r>
              <a:rPr lang="en-US" b="1" dirty="0">
                <a:effectLst>
                  <a:outerShdw blurRad="38100" dist="38100" dir="2700000" algn="tl">
                    <a:srgbClr val="000000">
                      <a:alpha val="43137"/>
                    </a:srgbClr>
                  </a:outerShdw>
                </a:effectLst>
              </a:rPr>
              <a:t>Case Law Cont’d.</a:t>
            </a:r>
          </a:p>
        </p:txBody>
      </p:sp>
      <p:sp>
        <p:nvSpPr>
          <p:cNvPr id="3" name="Content Placeholder 2"/>
          <p:cNvSpPr>
            <a:spLocks noGrp="1"/>
          </p:cNvSpPr>
          <p:nvPr>
            <p:ph sz="quarter" idx="13"/>
          </p:nvPr>
        </p:nvSpPr>
        <p:spPr>
          <a:xfrm>
            <a:off x="913774" y="1148316"/>
            <a:ext cx="10363826" cy="4642883"/>
          </a:xfrm>
        </p:spPr>
        <p:txBody>
          <a:bodyPr>
            <a:normAutofit fontScale="92500" lnSpcReduction="10000"/>
          </a:bodyPr>
          <a:lstStyle/>
          <a:p>
            <a:r>
              <a:rPr lang="en-US" dirty="0"/>
              <a:t>THE NLC DISSATISFIED WITH THE DECISION OF THE HIGH COURT APPEALED AT THE COURT OF APPEAL. THE COURT OF APPEAL REVERSED THE DECISION OF THE HIGH COURT STATING THAT, THE TRIAL COURT ERRED IN ITS INTERPRETATION OF SECTION 65(1) OF ACT 651.</a:t>
            </a:r>
          </a:p>
          <a:p>
            <a:r>
              <a:rPr lang="en-US" dirty="0"/>
              <a:t>THE BANK UNHAPPY WITH THE DECISION OF THE COURT OF APPEAL MADE AN APPEAL AT THE SUPREME COURT. AT THE SUPREME COURT, THE LETTER INFORMING THE EMPLOYEES OF THEIR TERMINATIONS CAME TO FORE, THAT IS,</a:t>
            </a:r>
          </a:p>
          <a:p>
            <a:r>
              <a:rPr lang="en-US" dirty="0"/>
              <a:t>“THIS COMES TO INFORM YOU THAT OWING SIGNIFICANT CHANGES THAT HAVE OCCURRED IN THE DEMANDS, SKILLS &amp; COMPETENCIES REQUIRED FOR THE DELIVERY OF ITS CURRENT OBJECTIVES, THE BANK IS NO LONGER ABLE TO DEPLOY YOU IN ANY ROLE. YOU ARE ACCORDINGLY DECLARED REDUNDANT”</a:t>
            </a:r>
          </a:p>
        </p:txBody>
      </p:sp>
    </p:spTree>
    <p:extLst>
      <p:ext uri="{BB962C8B-B14F-4D97-AF65-F5344CB8AC3E}">
        <p14:creationId xmlns:p14="http://schemas.microsoft.com/office/powerpoint/2010/main" val="2704595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476636"/>
          </a:xfrm>
        </p:spPr>
        <p:txBody>
          <a:bodyPr>
            <a:normAutofit fontScale="90000"/>
          </a:bodyPr>
          <a:lstStyle/>
          <a:p>
            <a:pPr algn="ctr"/>
            <a:r>
              <a:rPr lang="en-US" b="1" dirty="0">
                <a:effectLst>
                  <a:outerShdw blurRad="38100" dist="38100" dir="2700000" algn="tl">
                    <a:srgbClr val="000000">
                      <a:alpha val="43137"/>
                    </a:srgbClr>
                  </a:outerShdw>
                </a:effectLst>
              </a:rPr>
              <a:t>Case Law Cont’d.</a:t>
            </a:r>
          </a:p>
        </p:txBody>
      </p:sp>
      <p:sp>
        <p:nvSpPr>
          <p:cNvPr id="3" name="Content Placeholder 2"/>
          <p:cNvSpPr>
            <a:spLocks noGrp="1"/>
          </p:cNvSpPr>
          <p:nvPr>
            <p:ph sz="quarter" idx="13"/>
          </p:nvPr>
        </p:nvSpPr>
        <p:spPr>
          <a:xfrm>
            <a:off x="913774" y="1095154"/>
            <a:ext cx="10363826" cy="4696045"/>
          </a:xfrm>
        </p:spPr>
        <p:txBody>
          <a:bodyPr>
            <a:normAutofit fontScale="92500" lnSpcReduction="10000"/>
          </a:bodyPr>
          <a:lstStyle/>
          <a:p>
            <a:r>
              <a:rPr lang="en-US" dirty="0"/>
              <a:t>THE SC HELD THAT, PER THE WORDING OF THE BANK, IT WAS CLEAR WITH ITS INTENTIONS ON HOW IT INTENDED TO TERMINATE THE EMPLOYMENT OF THE TWO WORKERS. THE COURT ORDERED AS FOLLOWS:</a:t>
            </a:r>
          </a:p>
          <a:p>
            <a:r>
              <a:rPr lang="en-US" dirty="0"/>
              <a:t>3MTHS SALARY PER EACH YEAR SERVED AS REDUNDANCY PAY</a:t>
            </a:r>
          </a:p>
          <a:p>
            <a:r>
              <a:rPr lang="en-US" dirty="0"/>
              <a:t>MONTHLY SALARIES &amp; SSNIT CONTRIBUTIONS FROM DATE OF being DECLARED REDUNDANT TILL DECISION MADE (SEPT. 2015 TO DECEMBER 2019)</a:t>
            </a:r>
          </a:p>
          <a:p>
            <a:r>
              <a:rPr lang="en-US" dirty="0"/>
              <a:t>GOLDEN HANDSHAKE -  2,000</a:t>
            </a:r>
          </a:p>
          <a:p>
            <a:r>
              <a:rPr lang="en-US" dirty="0"/>
              <a:t>REPATRIATION – 3,000</a:t>
            </a:r>
          </a:p>
          <a:p>
            <a:r>
              <a:rPr lang="en-US" dirty="0"/>
              <a:t>BONUS – 5,000</a:t>
            </a:r>
          </a:p>
          <a:p>
            <a:r>
              <a:rPr lang="en-US" dirty="0"/>
              <a:t>PROVIDENT FUND &amp; LEAVE</a:t>
            </a:r>
          </a:p>
        </p:txBody>
      </p:sp>
    </p:spTree>
    <p:extLst>
      <p:ext uri="{BB962C8B-B14F-4D97-AF65-F5344CB8AC3E}">
        <p14:creationId xmlns:p14="http://schemas.microsoft.com/office/powerpoint/2010/main" val="2615072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487269"/>
          </a:xfrm>
        </p:spPr>
        <p:txBody>
          <a:bodyPr>
            <a:normAutofit fontScale="90000"/>
          </a:bodyPr>
          <a:lstStyle/>
          <a:p>
            <a:pPr algn="ctr"/>
            <a:r>
              <a:rPr lang="en-US" b="1" dirty="0">
                <a:effectLst>
                  <a:outerShdw blurRad="38100" dist="38100" dir="2700000" algn="tl">
                    <a:srgbClr val="000000">
                      <a:alpha val="43137"/>
                    </a:srgbClr>
                  </a:outerShdw>
                </a:effectLst>
              </a:rPr>
              <a:t>Staff Association Of </a:t>
            </a:r>
            <a:r>
              <a:rPr lang="en-US" b="1" dirty="0" err="1">
                <a:effectLst>
                  <a:outerShdw blurRad="38100" dist="38100" dir="2700000" algn="tl">
                    <a:srgbClr val="000000">
                      <a:alpha val="43137"/>
                    </a:srgbClr>
                  </a:outerShdw>
                </a:effectLst>
              </a:rPr>
              <a:t>Gcnet</a:t>
            </a:r>
            <a:r>
              <a:rPr lang="en-US" b="1" dirty="0">
                <a:effectLst>
                  <a:outerShdw blurRad="38100" dist="38100" dir="2700000" algn="tl">
                    <a:srgbClr val="000000">
                      <a:alpha val="43137"/>
                    </a:srgbClr>
                  </a:outerShdw>
                </a:effectLst>
              </a:rPr>
              <a:t> V </a:t>
            </a:r>
            <a:r>
              <a:rPr lang="en-US" b="1" dirty="0" err="1">
                <a:effectLst>
                  <a:outerShdw blurRad="38100" dist="38100" dir="2700000" algn="tl">
                    <a:srgbClr val="000000">
                      <a:alpha val="43137"/>
                    </a:srgbClr>
                  </a:outerShdw>
                </a:effectLst>
              </a:rPr>
              <a:t>Gcnet</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sz="quarter" idx="13"/>
          </p:nvPr>
        </p:nvSpPr>
        <p:spPr>
          <a:xfrm>
            <a:off x="913774" y="1105786"/>
            <a:ext cx="10363826" cy="4685413"/>
          </a:xfrm>
        </p:spPr>
        <p:txBody>
          <a:bodyPr>
            <a:normAutofit fontScale="92500" lnSpcReduction="20000"/>
          </a:bodyPr>
          <a:lstStyle/>
          <a:p>
            <a:r>
              <a:rPr lang="en-US" dirty="0"/>
              <a:t>IN THIS CASE, GCNET’S CONTRACT WITH THE GOVERNMENT OF GHANA (GOG) TERMINATED LEADING TO A SHUTDOWN OF ITS OPERATIONS IN THE YEAR 2020. AS A RESULT, GCNET DECIDED TO LAY-OFF SOME OF ITS STAFF AND ACCORDINGLY NOTIFIED THE CHIEF LABOUR OFFICER OF ITS INTENDED REDUNDANCY</a:t>
            </a:r>
          </a:p>
          <a:p>
            <a:r>
              <a:rPr lang="en-US" dirty="0"/>
              <a:t>GCNET SIGNED AN MOU WITH THE STAFF ASSOC. TO IMPLEMENT THE REDUNDANCY IN CONFORMITY WITH THE HR MANUAL. TWO DAYS BEFORE DEADLINE FOR PAYMENT OF THE REDUNDANCY PACKAGE, MANAGEMENT OF GCNET INFORMED THE STAFF IT COULD NOT PAY AND ASKED FOR A RENEGOTIATION OF THE REDUNDANCY PAY STIPULATED IN THE MANUAL.</a:t>
            </a:r>
          </a:p>
          <a:p>
            <a:r>
              <a:rPr lang="en-US" dirty="0"/>
              <a:t>THE DISPUTE WAS LODGED WITH THE NLC AND THE DISPUTE WAS REFERRED TO ARBITRATION ON AGREEMENT BY THE PARTIES. AT ARBITRATION, IT WAS EVIDENT THAT THE HR MANUAL HAD A FORMULA FOR CALCULATING REDUNDANCY</a:t>
            </a:r>
          </a:p>
        </p:txBody>
      </p:sp>
    </p:spTree>
    <p:extLst>
      <p:ext uri="{BB962C8B-B14F-4D97-AF65-F5344CB8AC3E}">
        <p14:creationId xmlns:p14="http://schemas.microsoft.com/office/powerpoint/2010/main" val="41909607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508534"/>
          </a:xfrm>
        </p:spPr>
        <p:txBody>
          <a:bodyPr>
            <a:normAutofit fontScale="90000"/>
          </a:bodyPr>
          <a:lstStyle/>
          <a:p>
            <a:pPr algn="ctr"/>
            <a:r>
              <a:rPr lang="en-US" b="1" dirty="0">
                <a:effectLst>
                  <a:outerShdw blurRad="38100" dist="38100" dir="2700000" algn="tl">
                    <a:srgbClr val="000000">
                      <a:alpha val="43137"/>
                    </a:srgbClr>
                  </a:outerShdw>
                </a:effectLst>
              </a:rPr>
              <a:t>Case Law Cont’d.</a:t>
            </a:r>
          </a:p>
        </p:txBody>
      </p:sp>
      <p:sp>
        <p:nvSpPr>
          <p:cNvPr id="3" name="Content Placeholder 2"/>
          <p:cNvSpPr>
            <a:spLocks noGrp="1"/>
          </p:cNvSpPr>
          <p:nvPr>
            <p:ph sz="quarter" idx="13"/>
          </p:nvPr>
        </p:nvSpPr>
        <p:spPr>
          <a:xfrm>
            <a:off x="913774" y="1127052"/>
            <a:ext cx="10363826" cy="4664147"/>
          </a:xfrm>
        </p:spPr>
        <p:txBody>
          <a:bodyPr>
            <a:normAutofit fontScale="85000" lnSpcReduction="20000"/>
          </a:bodyPr>
          <a:lstStyle/>
          <a:p>
            <a:r>
              <a:rPr lang="en-US" dirty="0"/>
              <a:t>GCNET ARGUED THAT, THE HR POLICY WAS A COLLECTIVE AGREEMENT AND THAT THE STAFF ASSOC. WAS NOT A REGISTERED LABOUR UNION AND HENCE PER THE LABOUR LAW 2003 ACT 651, IT COULD NOT ENTER INTO AN AGREEMENT WITH THE COMPANY. AS A CONSEQUENCE, GCNET ARGUED THE MOU SIGNED WAS NULL AND VOID AND NOT BINDING</a:t>
            </a:r>
          </a:p>
          <a:p>
            <a:r>
              <a:rPr lang="en-US" dirty="0"/>
              <a:t>GCNET ADDED THAT, IT DID NOT HAVE FUNDS TO PAY THE PACKAGE AS CONTAINED IN THE HR MANUAL SINCE GOVERNMENT WAS YET TO PAY COMPENSATION FOR THE CONTRACT ABROGATION</a:t>
            </a:r>
          </a:p>
          <a:p>
            <a:r>
              <a:rPr lang="en-US" dirty="0"/>
              <a:t>THE STAFF ASSOCIATION ARGUED THAT, THE HR POLICY WAS THE CONDITIONS OF EMPLOYMENT DEVELOPED BY GCNET FOR ITS STAFF WHICH IT HAD BEEN IMPLEMENTING SINCE IT COMMENCED OPERATIONS AND THUS BINDING ON THE COMPANY</a:t>
            </a:r>
          </a:p>
          <a:p>
            <a:r>
              <a:rPr lang="en-US" dirty="0"/>
              <a:t>AGAIN, PER ARTICLE 21(1)(E) AND ARTICLE 24 (3) OF THE 1992 CONSTITUTION, FREEDOM OF association was guaranteed hence there is no law that requires every association to be registered</a:t>
            </a:r>
          </a:p>
        </p:txBody>
      </p:sp>
    </p:spTree>
    <p:extLst>
      <p:ext uri="{BB962C8B-B14F-4D97-AF65-F5344CB8AC3E}">
        <p14:creationId xmlns:p14="http://schemas.microsoft.com/office/powerpoint/2010/main" val="25650204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8F857-2F75-3BA6-CC37-D85ACA1B9D1C}"/>
              </a:ext>
            </a:extLst>
          </p:cNvPr>
          <p:cNvSpPr>
            <a:spLocks noGrp="1"/>
          </p:cNvSpPr>
          <p:nvPr>
            <p:ph type="title"/>
          </p:nvPr>
        </p:nvSpPr>
        <p:spPr>
          <a:xfrm>
            <a:off x="838200" y="365125"/>
            <a:ext cx="10515600" cy="633251"/>
          </a:xfrm>
        </p:spPr>
        <p:txBody>
          <a:bodyPr>
            <a:normAutofit fontScale="90000"/>
          </a:bodyPr>
          <a:lstStyle/>
          <a:p>
            <a:pPr algn="ctr"/>
            <a:r>
              <a:rPr lang="en-US" b="1" dirty="0">
                <a:effectLst>
                  <a:outerShdw blurRad="38100" dist="38100" dir="2700000" algn="tl">
                    <a:srgbClr val="000000">
                      <a:alpha val="43137"/>
                    </a:srgbClr>
                  </a:outerShdw>
                </a:effectLst>
              </a:rPr>
              <a:t>Redundancy Explained</a:t>
            </a:r>
          </a:p>
        </p:txBody>
      </p:sp>
      <p:pic>
        <p:nvPicPr>
          <p:cNvPr id="5" name="Content Placeholder 4">
            <a:extLst>
              <a:ext uri="{FF2B5EF4-FFF2-40B4-BE49-F238E27FC236}">
                <a16:creationId xmlns:a16="http://schemas.microsoft.com/office/drawing/2014/main" id="{986FF00F-9715-2611-A0C7-C19027C361A2}"/>
              </a:ext>
            </a:extLst>
          </p:cNvPr>
          <p:cNvPicPr>
            <a:picLocks noGrp="1" noChangeAspect="1"/>
          </p:cNvPicPr>
          <p:nvPr>
            <p:ph idx="1"/>
          </p:nvPr>
        </p:nvPicPr>
        <p:blipFill>
          <a:blip r:embed="rId2"/>
          <a:stretch>
            <a:fillRect/>
          </a:stretch>
        </p:blipFill>
        <p:spPr>
          <a:xfrm>
            <a:off x="1399592" y="998376"/>
            <a:ext cx="8612155" cy="5243803"/>
          </a:xfrm>
        </p:spPr>
      </p:pic>
    </p:spTree>
    <p:extLst>
      <p:ext uri="{BB962C8B-B14F-4D97-AF65-F5344CB8AC3E}">
        <p14:creationId xmlns:p14="http://schemas.microsoft.com/office/powerpoint/2010/main" val="29370161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455371"/>
          </a:xfrm>
        </p:spPr>
        <p:txBody>
          <a:bodyPr>
            <a:normAutofit fontScale="90000"/>
          </a:bodyPr>
          <a:lstStyle/>
          <a:p>
            <a:pPr algn="ctr"/>
            <a:r>
              <a:rPr lang="en-US" b="1" dirty="0">
                <a:effectLst>
                  <a:outerShdw blurRad="38100" dist="38100" dir="2700000" algn="tl">
                    <a:srgbClr val="000000">
                      <a:alpha val="43137"/>
                    </a:srgbClr>
                  </a:outerShdw>
                </a:effectLst>
              </a:rPr>
              <a:t>Case Law Cont’d.</a:t>
            </a:r>
          </a:p>
        </p:txBody>
      </p:sp>
      <p:sp>
        <p:nvSpPr>
          <p:cNvPr id="3" name="Content Placeholder 2"/>
          <p:cNvSpPr>
            <a:spLocks noGrp="1"/>
          </p:cNvSpPr>
          <p:nvPr>
            <p:ph sz="quarter" idx="13"/>
          </p:nvPr>
        </p:nvSpPr>
        <p:spPr>
          <a:xfrm>
            <a:off x="913774" y="1073888"/>
            <a:ext cx="10363826" cy="4717311"/>
          </a:xfrm>
        </p:spPr>
        <p:txBody>
          <a:bodyPr>
            <a:normAutofit fontScale="92500" lnSpcReduction="20000"/>
          </a:bodyPr>
          <a:lstStyle/>
          <a:p>
            <a:r>
              <a:rPr lang="en-US" dirty="0"/>
              <a:t>That </a:t>
            </a:r>
            <a:r>
              <a:rPr lang="en-US" dirty="0" err="1"/>
              <a:t>gog</a:t>
            </a:r>
            <a:r>
              <a:rPr lang="en-US" dirty="0"/>
              <a:t> had agreed to pay </a:t>
            </a:r>
            <a:r>
              <a:rPr lang="en-US" dirty="0" err="1"/>
              <a:t>gcnet</a:t>
            </a:r>
            <a:r>
              <a:rPr lang="en-US" dirty="0"/>
              <a:t> compensation which included the payment of redundancy for staff.</a:t>
            </a:r>
          </a:p>
          <a:p>
            <a:r>
              <a:rPr lang="en-US" dirty="0"/>
              <a:t>The arbitral panel awarded in favor of the staff assoc. it awarded as follows:</a:t>
            </a:r>
          </a:p>
          <a:p>
            <a:pPr marL="457200" indent="-457200">
              <a:buAutoNum type="arabicPeriod"/>
            </a:pPr>
            <a:r>
              <a:rPr lang="en-US" dirty="0" err="1"/>
              <a:t>Gcnet</a:t>
            </a:r>
            <a:r>
              <a:rPr lang="en-US" dirty="0"/>
              <a:t> must pay the redundancy as contained in the manual because the redundancy was already determined</a:t>
            </a:r>
          </a:p>
          <a:p>
            <a:pPr marL="457200" indent="-457200">
              <a:buAutoNum type="arabicPeriod"/>
            </a:pPr>
            <a:r>
              <a:rPr lang="en-US" dirty="0"/>
              <a:t>Panel rejects the claim that </a:t>
            </a:r>
            <a:r>
              <a:rPr lang="en-US" dirty="0" err="1"/>
              <a:t>gcnet</a:t>
            </a:r>
            <a:r>
              <a:rPr lang="en-US" dirty="0"/>
              <a:t> does not have the money to pay</a:t>
            </a:r>
          </a:p>
          <a:p>
            <a:pPr marL="457200" indent="-457200">
              <a:buAutoNum type="arabicPeriod"/>
            </a:pPr>
            <a:r>
              <a:rPr lang="en-US" dirty="0"/>
              <a:t>That by abrogation of the contract, the </a:t>
            </a:r>
            <a:r>
              <a:rPr lang="en-US" dirty="0" err="1"/>
              <a:t>gog</a:t>
            </a:r>
            <a:r>
              <a:rPr lang="en-US" dirty="0"/>
              <a:t> will pay compensation which is inclusive of redundancy for staff</a:t>
            </a:r>
          </a:p>
          <a:p>
            <a:pPr marL="0" indent="0">
              <a:buNone/>
            </a:pPr>
            <a:r>
              <a:rPr lang="en-US" dirty="0"/>
              <a:t>Following the delivery of the award, </a:t>
            </a:r>
            <a:r>
              <a:rPr lang="en-US" dirty="0" err="1"/>
              <a:t>gcnet</a:t>
            </a:r>
            <a:r>
              <a:rPr lang="en-US" dirty="0"/>
              <a:t> wrote to the </a:t>
            </a:r>
            <a:r>
              <a:rPr lang="en-US" dirty="0" err="1"/>
              <a:t>nlc</a:t>
            </a:r>
            <a:r>
              <a:rPr lang="en-US" dirty="0"/>
              <a:t> to review the award but </a:t>
            </a:r>
            <a:r>
              <a:rPr lang="en-US" dirty="0" err="1"/>
              <a:t>gcnet</a:t>
            </a:r>
            <a:r>
              <a:rPr lang="en-US" dirty="0"/>
              <a:t> was informed that, the </a:t>
            </a:r>
            <a:r>
              <a:rPr lang="en-US" dirty="0" err="1"/>
              <a:t>nlc</a:t>
            </a:r>
            <a:r>
              <a:rPr lang="en-US" dirty="0"/>
              <a:t> did not have the authority to review an arbitral award and that section 158 of act 651</a:t>
            </a:r>
            <a:r>
              <a:rPr lang="en-US" dirty="0">
                <a:effectLst/>
              </a:rPr>
              <a:t>The decision of the Arbitrator or a majority of the Arbitrators shall constitute the Awards and shall be binding on all parties.”</a:t>
            </a:r>
            <a:endParaRPr lang="en-US" dirty="0"/>
          </a:p>
        </p:txBody>
      </p:sp>
    </p:spTree>
    <p:extLst>
      <p:ext uri="{BB962C8B-B14F-4D97-AF65-F5344CB8AC3E}">
        <p14:creationId xmlns:p14="http://schemas.microsoft.com/office/powerpoint/2010/main" val="12887089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0084" y="1741923"/>
            <a:ext cx="10364451" cy="4071048"/>
          </a:xfrm>
        </p:spPr>
        <p:txBody>
          <a:bodyPr>
            <a:noAutofit/>
          </a:bodyPr>
          <a:lstStyle/>
          <a:p>
            <a:pPr algn="ctr"/>
            <a:r>
              <a:rPr lang="en-US" sz="13800" b="1" i="1" dirty="0">
                <a:solidFill>
                  <a:srgbClr val="00B050"/>
                </a:solidFill>
                <a:effectLst>
                  <a:outerShdw blurRad="38100" dist="38100" dir="2700000" algn="tl">
                    <a:srgbClr val="000000">
                      <a:alpha val="43137"/>
                    </a:srgbClr>
                  </a:outerShdw>
                </a:effectLst>
              </a:rPr>
              <a:t>Let’s Get It Right!!!</a:t>
            </a:r>
          </a:p>
        </p:txBody>
      </p:sp>
    </p:spTree>
    <p:extLst>
      <p:ext uri="{BB962C8B-B14F-4D97-AF65-F5344CB8AC3E}">
        <p14:creationId xmlns:p14="http://schemas.microsoft.com/office/powerpoint/2010/main" val="1782992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419878"/>
            <a:ext cx="10364451" cy="638214"/>
          </a:xfrm>
        </p:spPr>
        <p:txBody>
          <a:bodyPr>
            <a:normAutofit fontScale="90000"/>
          </a:bodyPr>
          <a:lstStyle/>
          <a:p>
            <a:pPr algn="ctr"/>
            <a:r>
              <a:rPr lang="en-US" b="1" dirty="0">
                <a:effectLst>
                  <a:outerShdw blurRad="38100" dist="38100" dir="2700000" algn="tl">
                    <a:srgbClr val="000000">
                      <a:alpha val="43137"/>
                    </a:srgbClr>
                  </a:outerShdw>
                </a:effectLst>
              </a:rPr>
              <a:t>Redundancy Explained</a:t>
            </a:r>
          </a:p>
        </p:txBody>
      </p:sp>
      <p:sp>
        <p:nvSpPr>
          <p:cNvPr id="3" name="Content Placeholder 2"/>
          <p:cNvSpPr>
            <a:spLocks noGrp="1"/>
          </p:cNvSpPr>
          <p:nvPr>
            <p:ph sz="quarter" idx="13"/>
          </p:nvPr>
        </p:nvSpPr>
        <p:spPr>
          <a:xfrm>
            <a:off x="913774" y="1058092"/>
            <a:ext cx="10363826" cy="5252556"/>
          </a:xfrm>
        </p:spPr>
        <p:txBody>
          <a:bodyPr>
            <a:normAutofit lnSpcReduction="10000"/>
          </a:bodyPr>
          <a:lstStyle/>
          <a:p>
            <a:r>
              <a:rPr lang="en-US" dirty="0">
                <a:effectLst/>
              </a:rPr>
              <a:t>An employee who is terminated/dismissed is taken to be terminated/dismissed by reason of redundancy if the termination/dismissal is attributable wholly or mainly to the fact that:</a:t>
            </a:r>
            <a:br>
              <a:rPr lang="en-US" dirty="0"/>
            </a:br>
            <a:r>
              <a:rPr lang="en-US" dirty="0">
                <a:effectLst/>
              </a:rPr>
              <a:t>1. His employer has ceased or intends to cease to carry on the business for which the employee was employed by him;</a:t>
            </a:r>
            <a:br>
              <a:rPr lang="en-US" dirty="0"/>
            </a:br>
            <a:r>
              <a:rPr lang="en-US" dirty="0">
                <a:effectLst/>
              </a:rPr>
              <a:t>2. His employer has ceased or intends to cease to carry on that business in the place where the employee was so employed;</a:t>
            </a:r>
            <a:br>
              <a:rPr lang="en-US" dirty="0"/>
            </a:br>
            <a:r>
              <a:rPr lang="en-US" dirty="0">
                <a:effectLst/>
              </a:rPr>
              <a:t>3. The requirements of that business for employees to carry out work of a particular kind have ceased or diminished or are expected to cease or diminish; or</a:t>
            </a:r>
            <a:br>
              <a:rPr lang="en-US" dirty="0"/>
            </a:br>
            <a:r>
              <a:rPr lang="en-US" dirty="0">
                <a:effectLst/>
              </a:rPr>
              <a:t>4.The requirements of that business for employees to carry out work of a particular kind in the place where they were employed have ceased or diminished or are expected to cease or diminish.” </a:t>
            </a:r>
            <a:r>
              <a:rPr lang="en-US" dirty="0"/>
              <a:t>– </a:t>
            </a:r>
            <a:r>
              <a:rPr lang="en-US" dirty="0" err="1"/>
              <a:t>Halsbury’s</a:t>
            </a:r>
            <a:r>
              <a:rPr lang="en-US" dirty="0"/>
              <a:t> laws of </a:t>
            </a:r>
            <a:r>
              <a:rPr lang="en-US" dirty="0" err="1"/>
              <a:t>england</a:t>
            </a:r>
            <a:endParaRPr lang="en-US" dirty="0">
              <a:effectLst/>
            </a:endParaRPr>
          </a:p>
        </p:txBody>
      </p:sp>
    </p:spTree>
    <p:extLst>
      <p:ext uri="{BB962C8B-B14F-4D97-AF65-F5344CB8AC3E}">
        <p14:creationId xmlns:p14="http://schemas.microsoft.com/office/powerpoint/2010/main" val="3310930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8967" y="572694"/>
            <a:ext cx="10364451" cy="988214"/>
          </a:xfrm>
        </p:spPr>
        <p:txBody>
          <a:bodyPr>
            <a:normAutofit/>
          </a:bodyPr>
          <a:lstStyle/>
          <a:p>
            <a:pPr algn="ctr"/>
            <a:r>
              <a:rPr lang="en-US" b="1" dirty="0">
                <a:effectLst>
                  <a:outerShdw blurRad="38100" dist="38100" dir="2700000" algn="tl">
                    <a:srgbClr val="000000">
                      <a:alpha val="43137"/>
                    </a:srgbClr>
                  </a:outerShdw>
                </a:effectLst>
              </a:rPr>
              <a:t>What Is Redundancy?</a:t>
            </a:r>
          </a:p>
        </p:txBody>
      </p:sp>
      <p:sp>
        <p:nvSpPr>
          <p:cNvPr id="3" name="Content Placeholder 2"/>
          <p:cNvSpPr>
            <a:spLocks noGrp="1"/>
          </p:cNvSpPr>
          <p:nvPr>
            <p:ph sz="quarter" idx="13"/>
          </p:nvPr>
        </p:nvSpPr>
        <p:spPr>
          <a:xfrm>
            <a:off x="913774" y="1606732"/>
            <a:ext cx="10363826" cy="4184467"/>
          </a:xfrm>
        </p:spPr>
        <p:txBody>
          <a:bodyPr>
            <a:normAutofit fontScale="92500" lnSpcReduction="10000"/>
          </a:bodyPr>
          <a:lstStyle/>
          <a:p>
            <a:r>
              <a:rPr lang="en-US" dirty="0"/>
              <a:t>Considered as a process where an employer ends the employment relationship for reasons unrelated to job performance or behavior.</a:t>
            </a:r>
          </a:p>
          <a:p>
            <a:r>
              <a:rPr lang="en-US" dirty="0"/>
              <a:t>It occurs under the instance of the employer and not the employee. In other words, an employee cannot request to be made redundant, rather, it is the employer who enjoys the right to declare a redundancy exercise.</a:t>
            </a:r>
          </a:p>
          <a:p>
            <a:r>
              <a:rPr lang="en-US" dirty="0"/>
              <a:t>It is trite law that, any action by an employer with the consequence of job losses/terminations or a diminution in the terms and conditions of employment would qualify the affected worker for redundancy pay/severance pay.</a:t>
            </a:r>
          </a:p>
          <a:p>
            <a:r>
              <a:rPr lang="en-US" dirty="0"/>
              <a:t>Redundancy pay and severance pay are the same. The terms can be used interchangeably</a:t>
            </a:r>
          </a:p>
        </p:txBody>
      </p:sp>
    </p:spTree>
    <p:extLst>
      <p:ext uri="{BB962C8B-B14F-4D97-AF65-F5344CB8AC3E}">
        <p14:creationId xmlns:p14="http://schemas.microsoft.com/office/powerpoint/2010/main" val="32901277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effectLst>
                  <a:outerShdw blurRad="38100" dist="38100" dir="2700000" algn="tl">
                    <a:srgbClr val="000000">
                      <a:alpha val="43137"/>
                    </a:srgbClr>
                  </a:outerShdw>
                </a:effectLst>
              </a:rPr>
              <a:t>What The Labour Law, 2003 (Act 651) Says On Redundancy - Section 65 (1-5)</a:t>
            </a:r>
          </a:p>
        </p:txBody>
      </p:sp>
      <p:sp>
        <p:nvSpPr>
          <p:cNvPr id="3" name="Content Placeholder 2"/>
          <p:cNvSpPr>
            <a:spLocks noGrp="1"/>
          </p:cNvSpPr>
          <p:nvPr>
            <p:ph sz="quarter" idx="13"/>
          </p:nvPr>
        </p:nvSpPr>
        <p:spPr/>
        <p:txBody>
          <a:bodyPr>
            <a:noAutofit/>
          </a:bodyPr>
          <a:lstStyle/>
          <a:p>
            <a:r>
              <a:rPr lang="en-US" dirty="0"/>
              <a:t>Under section 65 (1) of the Labour Act, 2003 (Act 651), it can be inferred that, anytime an employer contemplates the introduction of major changes in:</a:t>
            </a:r>
          </a:p>
          <a:p>
            <a:pPr marL="457200" indent="-457200">
              <a:buAutoNum type="alphaLcPeriod"/>
            </a:pPr>
            <a:r>
              <a:rPr lang="en-US" dirty="0"/>
              <a:t>Production</a:t>
            </a:r>
          </a:p>
          <a:p>
            <a:pPr marL="457200" indent="-457200">
              <a:buAutoNum type="alphaLcPeriod"/>
            </a:pPr>
            <a:r>
              <a:rPr lang="en-US" dirty="0" err="1"/>
              <a:t>Programme</a:t>
            </a:r>
            <a:endParaRPr lang="en-US" dirty="0"/>
          </a:p>
          <a:p>
            <a:pPr marL="457200" indent="-457200">
              <a:buAutoNum type="alphaLcPeriod"/>
            </a:pPr>
            <a:r>
              <a:rPr lang="en-US" dirty="0"/>
              <a:t>Organization</a:t>
            </a:r>
          </a:p>
          <a:p>
            <a:pPr marL="457200" indent="-457200">
              <a:buAutoNum type="alphaLcPeriod"/>
            </a:pPr>
            <a:r>
              <a:rPr lang="en-US" dirty="0"/>
              <a:t>Structure or technology</a:t>
            </a:r>
          </a:p>
          <a:p>
            <a:pPr marL="0" indent="0">
              <a:buNone/>
            </a:pPr>
            <a:r>
              <a:rPr lang="en-US" dirty="0"/>
              <a:t>* If any of these are likely to entail termination of employees or;</a:t>
            </a:r>
          </a:p>
        </p:txBody>
      </p:sp>
    </p:spTree>
    <p:extLst>
      <p:ext uri="{BB962C8B-B14F-4D97-AF65-F5344CB8AC3E}">
        <p14:creationId xmlns:p14="http://schemas.microsoft.com/office/powerpoint/2010/main" val="12335634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674706"/>
          </a:xfrm>
        </p:spPr>
        <p:txBody>
          <a:bodyPr>
            <a:normAutofit fontScale="90000"/>
          </a:bodyPr>
          <a:lstStyle/>
          <a:p>
            <a:pPr algn="ctr"/>
            <a:r>
              <a:rPr lang="en-US" b="1" dirty="0">
                <a:effectLst>
                  <a:outerShdw blurRad="38100" dist="38100" dir="2700000" algn="tl">
                    <a:srgbClr val="000000">
                      <a:alpha val="43137"/>
                    </a:srgbClr>
                  </a:outerShdw>
                </a:effectLst>
              </a:rPr>
              <a:t>Section 65 (2) of Act 651</a:t>
            </a:r>
          </a:p>
        </p:txBody>
      </p:sp>
      <p:sp>
        <p:nvSpPr>
          <p:cNvPr id="3" name="Content Placeholder 2"/>
          <p:cNvSpPr>
            <a:spLocks noGrp="1"/>
          </p:cNvSpPr>
          <p:nvPr>
            <p:ph sz="quarter" idx="13"/>
          </p:nvPr>
        </p:nvSpPr>
        <p:spPr>
          <a:xfrm>
            <a:off x="913774" y="1293224"/>
            <a:ext cx="10363826" cy="4497975"/>
          </a:xfrm>
        </p:spPr>
        <p:txBody>
          <a:bodyPr>
            <a:normAutofit fontScale="92500"/>
          </a:bodyPr>
          <a:lstStyle/>
          <a:p>
            <a:r>
              <a:rPr lang="en-US" dirty="0"/>
              <a:t>Where an undertaking is:</a:t>
            </a:r>
          </a:p>
          <a:p>
            <a:pPr marL="457200" indent="-457200">
              <a:buAutoNum type="alphaLcPeriod"/>
            </a:pPr>
            <a:r>
              <a:rPr lang="en-US" dirty="0"/>
              <a:t>Closed down</a:t>
            </a:r>
          </a:p>
          <a:p>
            <a:pPr marL="457200" indent="-457200">
              <a:buAutoNum type="alphaLcPeriod"/>
            </a:pPr>
            <a:r>
              <a:rPr lang="en-US" dirty="0"/>
              <a:t>Undergoes an arrangement or amalgamation which causes:</a:t>
            </a:r>
          </a:p>
          <a:p>
            <a:pPr>
              <a:buFontTx/>
              <a:buChar char="-"/>
            </a:pPr>
            <a:r>
              <a:rPr lang="en-US" dirty="0"/>
              <a:t>Severance of the legal relationship of employee and employer as it existed immediately before the close down, arrangement or amalgamation and;</a:t>
            </a:r>
          </a:p>
          <a:p>
            <a:pPr>
              <a:buFontTx/>
              <a:buChar char="-"/>
            </a:pPr>
            <a:r>
              <a:rPr lang="en-US" dirty="0"/>
              <a:t>The employee suffers any diminution in the terms and conditions of employment </a:t>
            </a:r>
            <a:r>
              <a:rPr lang="en-US" b="1" i="1" dirty="0"/>
              <a:t>{</a:t>
            </a:r>
            <a:r>
              <a:rPr lang="en-US" b="1" i="1" dirty="0" err="1"/>
              <a:t>Senyo</a:t>
            </a:r>
            <a:r>
              <a:rPr lang="en-US" b="1" i="1" dirty="0"/>
              <a:t> </a:t>
            </a:r>
            <a:r>
              <a:rPr lang="en-US" b="1" i="1" dirty="0" err="1"/>
              <a:t>adjabeng</a:t>
            </a:r>
            <a:r>
              <a:rPr lang="en-US" b="1" i="1" dirty="0"/>
              <a:t> v NIB Bank}</a:t>
            </a:r>
          </a:p>
          <a:p>
            <a:pPr marL="0" indent="0">
              <a:buNone/>
            </a:pPr>
            <a:endParaRPr lang="en-US" dirty="0"/>
          </a:p>
          <a:p>
            <a:pPr marL="0" indent="0">
              <a:buNone/>
            </a:pPr>
            <a:r>
              <a:rPr lang="en-US" dirty="0"/>
              <a:t># when any of the above occurs, an employee is entitled to be paid redundancy pay/severance pay </a:t>
            </a:r>
          </a:p>
        </p:txBody>
      </p:sp>
    </p:spTree>
    <p:extLst>
      <p:ext uri="{BB962C8B-B14F-4D97-AF65-F5344CB8AC3E}">
        <p14:creationId xmlns:p14="http://schemas.microsoft.com/office/powerpoint/2010/main" val="42136253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053529"/>
          </a:xfrm>
        </p:spPr>
        <p:txBody>
          <a:bodyPr>
            <a:normAutofit fontScale="90000"/>
          </a:bodyPr>
          <a:lstStyle/>
          <a:p>
            <a:pPr algn="ctr"/>
            <a:r>
              <a:rPr lang="en-US" b="1" dirty="0">
                <a:effectLst>
                  <a:outerShdw blurRad="38100" dist="38100" dir="2700000" algn="tl">
                    <a:srgbClr val="000000">
                      <a:alpha val="43137"/>
                    </a:srgbClr>
                  </a:outerShdw>
                </a:effectLst>
              </a:rPr>
              <a:t>General Expectation on Employers </a:t>
            </a:r>
            <a:br>
              <a:rPr lang="en-US" b="1" dirty="0">
                <a:effectLst>
                  <a:outerShdw blurRad="38100" dist="38100" dir="2700000" algn="tl">
                    <a:srgbClr val="000000">
                      <a:alpha val="43137"/>
                    </a:srgbClr>
                  </a:outerShdw>
                </a:effectLst>
              </a:rPr>
            </a:br>
            <a:r>
              <a:rPr lang="en-US" b="1" dirty="0">
                <a:effectLst>
                  <a:outerShdw blurRad="38100" dist="38100" dir="2700000" algn="tl">
                    <a:srgbClr val="000000">
                      <a:alpha val="43137"/>
                    </a:srgbClr>
                  </a:outerShdw>
                </a:effectLst>
              </a:rPr>
              <a:t>Section 65 (1-5)</a:t>
            </a:r>
          </a:p>
        </p:txBody>
      </p:sp>
      <p:sp>
        <p:nvSpPr>
          <p:cNvPr id="3" name="Content Placeholder 2"/>
          <p:cNvSpPr>
            <a:spLocks noGrp="1"/>
          </p:cNvSpPr>
          <p:nvPr>
            <p:ph sz="quarter" idx="13"/>
          </p:nvPr>
        </p:nvSpPr>
        <p:spPr>
          <a:xfrm>
            <a:off x="913774" y="1672046"/>
            <a:ext cx="10363826" cy="4119153"/>
          </a:xfrm>
        </p:spPr>
        <p:txBody>
          <a:bodyPr>
            <a:normAutofit fontScale="92500" lnSpcReduction="10000"/>
          </a:bodyPr>
          <a:lstStyle/>
          <a:p>
            <a:r>
              <a:rPr lang="en-US" dirty="0"/>
              <a:t>When any of the instances under section 65 (1&amp;2) occurs, it is the employers duty to:</a:t>
            </a:r>
          </a:p>
          <a:p>
            <a:pPr marL="457200" indent="-457200">
              <a:buAutoNum type="alphaUcPeriod"/>
            </a:pPr>
            <a:r>
              <a:rPr lang="en-US" dirty="0"/>
              <a:t>provide in writing to the Chief </a:t>
            </a:r>
            <a:r>
              <a:rPr lang="en-US" dirty="0" err="1"/>
              <a:t>Labour</a:t>
            </a:r>
            <a:r>
              <a:rPr lang="en-US" dirty="0"/>
              <a:t> Officer and the trade union concerned, not later than three months before the contemplated changes, all relevant information including the reasons for any termination, the number and categories of workers likely to be affected and the period within which any termination is to be carried out; </a:t>
            </a:r>
          </a:p>
          <a:p>
            <a:pPr marL="457200" indent="-457200">
              <a:buAutoNum type="alphaUcPeriod"/>
            </a:pPr>
            <a:r>
              <a:rPr lang="en-US" dirty="0"/>
              <a:t>consult the trade union concerned on measures to be taken to avert or minimize the termination as well as measures to mitigate the adverse effects of any terminations on the workers concerned such as finding alternative employment. </a:t>
            </a:r>
          </a:p>
        </p:txBody>
      </p:sp>
    </p:spTree>
    <p:extLst>
      <p:ext uri="{BB962C8B-B14F-4D97-AF65-F5344CB8AC3E}">
        <p14:creationId xmlns:p14="http://schemas.microsoft.com/office/powerpoint/2010/main" val="19608918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687769"/>
          </a:xfrm>
        </p:spPr>
        <p:txBody>
          <a:bodyPr>
            <a:normAutofit fontScale="90000"/>
          </a:bodyPr>
          <a:lstStyle/>
          <a:p>
            <a:pPr algn="ctr"/>
            <a:r>
              <a:rPr lang="en-US" b="1" dirty="0">
                <a:effectLst>
                  <a:outerShdw blurRad="38100" dist="38100" dir="2700000" algn="tl">
                    <a:srgbClr val="000000">
                      <a:alpha val="43137"/>
                    </a:srgbClr>
                  </a:outerShdw>
                </a:effectLst>
              </a:rPr>
              <a:t>Section 65 (3)(4)(5) Of Act 651</a:t>
            </a:r>
          </a:p>
        </p:txBody>
      </p:sp>
      <p:sp>
        <p:nvSpPr>
          <p:cNvPr id="3" name="Content Placeholder 2"/>
          <p:cNvSpPr>
            <a:spLocks noGrp="1"/>
          </p:cNvSpPr>
          <p:nvPr>
            <p:ph sz="quarter" idx="13"/>
          </p:nvPr>
        </p:nvSpPr>
        <p:spPr>
          <a:xfrm>
            <a:off x="913774" y="1306286"/>
            <a:ext cx="10363826" cy="4484913"/>
          </a:xfrm>
        </p:spPr>
        <p:txBody>
          <a:bodyPr>
            <a:normAutofit fontScale="92500" lnSpcReduction="10000"/>
          </a:bodyPr>
          <a:lstStyle/>
          <a:p>
            <a:r>
              <a:rPr lang="en-US" dirty="0"/>
              <a:t>In determining whether a worker has suffered any diminution in his or her terms and conditions of employment, account shall be taken of the past services and accumulated benefits, if any, of the worker in respect of the employment with the undertaking before the changes were carried out</a:t>
            </a:r>
          </a:p>
          <a:p>
            <a:r>
              <a:rPr lang="en-US" dirty="0"/>
              <a:t>the amount of redundancy pay and the terms and conditions of payment are matters which are subject to negotiation between the employer or a representative of the employer on the one hand and the worker or the trade union concerned on the other</a:t>
            </a:r>
          </a:p>
          <a:p>
            <a:r>
              <a:rPr lang="en-US" dirty="0"/>
              <a:t>Any dispute that concerns the redundancy pay and the terms and conditions of payment may be referred to the Commission by the aggrieved party for settlement, and the decision of the Commission shall subject to any other law be final.</a:t>
            </a:r>
          </a:p>
        </p:txBody>
      </p:sp>
    </p:spTree>
    <p:extLst>
      <p:ext uri="{BB962C8B-B14F-4D97-AF65-F5344CB8AC3E}">
        <p14:creationId xmlns:p14="http://schemas.microsoft.com/office/powerpoint/2010/main" val="2898377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779209"/>
          </a:xfrm>
        </p:spPr>
        <p:txBody>
          <a:bodyPr>
            <a:normAutofit/>
          </a:bodyPr>
          <a:lstStyle/>
          <a:p>
            <a:pPr algn="ctr"/>
            <a:r>
              <a:rPr lang="en-US" b="1" dirty="0">
                <a:effectLst>
                  <a:outerShdw blurRad="38100" dist="38100" dir="2700000" algn="tl">
                    <a:srgbClr val="000000">
                      <a:alpha val="43137"/>
                    </a:srgbClr>
                  </a:outerShdw>
                </a:effectLst>
              </a:rPr>
              <a:t>Evaluating Potentially Redundant Roles</a:t>
            </a:r>
          </a:p>
        </p:txBody>
      </p:sp>
      <p:sp>
        <p:nvSpPr>
          <p:cNvPr id="3" name="Content Placeholder 2"/>
          <p:cNvSpPr>
            <a:spLocks noGrp="1"/>
          </p:cNvSpPr>
          <p:nvPr>
            <p:ph sz="quarter" idx="13"/>
          </p:nvPr>
        </p:nvSpPr>
        <p:spPr>
          <a:xfrm>
            <a:off x="913774" y="1293224"/>
            <a:ext cx="10363826" cy="4497976"/>
          </a:xfrm>
        </p:spPr>
        <p:txBody>
          <a:bodyPr>
            <a:normAutofit fontScale="92500" lnSpcReduction="10000"/>
          </a:bodyPr>
          <a:lstStyle/>
          <a:p>
            <a:r>
              <a:rPr lang="en-US" dirty="0"/>
              <a:t>THE IDEA OF EVALUATING POTENTIALLY REDUNDANT ROLES IS TO HELP PRESERVE COMPANY FINANCES. THE EVALUATION ROLES REQUIRE:</a:t>
            </a:r>
          </a:p>
          <a:p>
            <a:pPr marL="457200" indent="-457200">
              <a:buAutoNum type="arabicPeriod"/>
            </a:pPr>
            <a:r>
              <a:rPr lang="en-US" dirty="0"/>
              <a:t>IDENTIFICATION OF ESSENTIAL ROLES WITHIN THE ORGANIZATION</a:t>
            </a:r>
          </a:p>
          <a:p>
            <a:pPr marL="457200" indent="-457200">
              <a:buAutoNum type="arabicPeriod"/>
            </a:pPr>
            <a:r>
              <a:rPr lang="en-US" dirty="0"/>
              <a:t>REVIEW KEY PERSONNEL AND THEIR ABILITY TO TAKE ON ADDITIONAL ROLES</a:t>
            </a:r>
          </a:p>
          <a:p>
            <a:pPr marL="457200" indent="-457200">
              <a:buAutoNum type="arabicPeriod"/>
            </a:pPr>
            <a:r>
              <a:rPr lang="en-US" dirty="0"/>
              <a:t>CONSIDERATION OF WHICH ROLES CURRENTLY PRESENT LIMITED BENEFITS</a:t>
            </a:r>
          </a:p>
          <a:p>
            <a:pPr marL="457200" indent="-457200">
              <a:buAutoNum type="arabicPeriod"/>
            </a:pPr>
            <a:r>
              <a:rPr lang="en-US" dirty="0"/>
              <a:t>EVALUATE THE EMPLOYMENT HISTORYOF EACH EMPLOYEE IN THOSE ROLES</a:t>
            </a:r>
          </a:p>
          <a:p>
            <a:pPr marL="457200" indent="-457200">
              <a:buAutoNum type="arabicPeriod"/>
            </a:pPr>
            <a:r>
              <a:rPr lang="en-US" dirty="0"/>
              <a:t>IDENTIFY POTENTIAL AREAS THAT THOSE EMPLOYEES COULD MOVE TO WITHIN THE COMPANY</a:t>
            </a:r>
          </a:p>
        </p:txBody>
      </p:sp>
    </p:spTree>
    <p:extLst>
      <p:ext uri="{BB962C8B-B14F-4D97-AF65-F5344CB8AC3E}">
        <p14:creationId xmlns:p14="http://schemas.microsoft.com/office/powerpoint/2010/main" val="3713402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702</TotalTime>
  <Words>2037</Words>
  <Application>Microsoft Office PowerPoint</Application>
  <PresentationFormat>Widescreen</PresentationFormat>
  <Paragraphs>104</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       REDUNDANCY MANAGEMENT (ACT 651)</vt:lpstr>
      <vt:lpstr>Redundancy Explained</vt:lpstr>
      <vt:lpstr>Redundancy Explained</vt:lpstr>
      <vt:lpstr>What Is Redundancy?</vt:lpstr>
      <vt:lpstr>What The Labour Law, 2003 (Act 651) Says On Redundancy - Section 65 (1-5)</vt:lpstr>
      <vt:lpstr>Section 65 (2) of Act 651</vt:lpstr>
      <vt:lpstr>General Expectation on Employers  Section 65 (1-5)</vt:lpstr>
      <vt:lpstr>Section 65 (3)(4)(5) Of Act 651</vt:lpstr>
      <vt:lpstr>Evaluating Potentially Redundant Roles</vt:lpstr>
      <vt:lpstr>Evaluation Cont’d.</vt:lpstr>
      <vt:lpstr>Evaluation Cont’d.</vt:lpstr>
      <vt:lpstr>Negotiating The Redundancy Pay</vt:lpstr>
      <vt:lpstr>Negotiation Cont’d.</vt:lpstr>
      <vt:lpstr>Negotiation Cont’d.</vt:lpstr>
      <vt:lpstr>Case Law</vt:lpstr>
      <vt:lpstr>Case Law Cont’d.</vt:lpstr>
      <vt:lpstr>Case Law Cont’d.</vt:lpstr>
      <vt:lpstr>Staff Association Of Gcnet V Gcnet</vt:lpstr>
      <vt:lpstr>Case Law Cont’d.</vt:lpstr>
      <vt:lpstr>Case Law Cont’d.</vt:lpstr>
      <vt:lpstr>Let’s Get It Right!!!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REDUNDANCY MANAGEMENT &amp; REDUCTION IN FORCE</dc:title>
  <dc:creator>hp</dc:creator>
  <cp:lastModifiedBy>Stephen Osei-Kissi</cp:lastModifiedBy>
  <cp:revision>31</cp:revision>
  <dcterms:created xsi:type="dcterms:W3CDTF">2022-11-23T18:42:32Z</dcterms:created>
  <dcterms:modified xsi:type="dcterms:W3CDTF">2026-03-18T07:14:03Z</dcterms:modified>
</cp:coreProperties>
</file>