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984" r:id="rId2"/>
    <p:sldId id="968" r:id="rId3"/>
    <p:sldId id="815" r:id="rId4"/>
    <p:sldId id="1017" r:id="rId5"/>
    <p:sldId id="1019" r:id="rId6"/>
    <p:sldId id="878" r:id="rId7"/>
    <p:sldId id="1013" r:id="rId8"/>
    <p:sldId id="819" r:id="rId9"/>
    <p:sldId id="970" r:id="rId10"/>
    <p:sldId id="1014" r:id="rId11"/>
    <p:sldId id="821" r:id="rId12"/>
    <p:sldId id="824" r:id="rId13"/>
    <p:sldId id="844" r:id="rId14"/>
    <p:sldId id="825" r:id="rId15"/>
    <p:sldId id="1015" r:id="rId16"/>
    <p:sldId id="1020" r:id="rId17"/>
    <p:sldId id="839" r:id="rId18"/>
    <p:sldId id="860" r:id="rId19"/>
    <p:sldId id="841" r:id="rId20"/>
    <p:sldId id="847" r:id="rId21"/>
    <p:sldId id="1021" r:id="rId22"/>
    <p:sldId id="869" r:id="rId23"/>
    <p:sldId id="864" r:id="rId24"/>
    <p:sldId id="865" r:id="rId25"/>
    <p:sldId id="867" r:id="rId26"/>
    <p:sldId id="866" r:id="rId27"/>
    <p:sldId id="870" r:id="rId28"/>
    <p:sldId id="874" r:id="rId29"/>
    <p:sldId id="871" r:id="rId30"/>
    <p:sldId id="883" r:id="rId31"/>
    <p:sldId id="892" r:id="rId32"/>
    <p:sldId id="920" r:id="rId33"/>
    <p:sldId id="926" r:id="rId34"/>
    <p:sldId id="927" r:id="rId35"/>
    <p:sldId id="901" r:id="rId36"/>
    <p:sldId id="902" r:id="rId37"/>
    <p:sldId id="895" r:id="rId38"/>
    <p:sldId id="896" r:id="rId39"/>
    <p:sldId id="897" r:id="rId40"/>
    <p:sldId id="898" r:id="rId41"/>
    <p:sldId id="919" r:id="rId42"/>
    <p:sldId id="899" r:id="rId43"/>
    <p:sldId id="478" r:id="rId4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5472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22A4A"/>
    <a:srgbClr val="7F7F7F"/>
    <a:srgbClr val="FFFFFF"/>
    <a:srgbClr val="23A745"/>
    <a:srgbClr val="000349"/>
    <a:srgbClr val="01032C"/>
    <a:srgbClr val="03063F"/>
    <a:srgbClr val="05224B"/>
    <a:srgbClr val="07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0754B-127C-4BFF-9225-1B5A017103FA}" v="89" dt="2025-10-26T13:00:05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99" autoAdjust="0"/>
  </p:normalViewPr>
  <p:slideViewPr>
    <p:cSldViewPr>
      <p:cViewPr varScale="1">
        <p:scale>
          <a:sx n="85" d="100"/>
          <a:sy n="85" d="100"/>
        </p:scale>
        <p:origin x="1728" y="62"/>
      </p:cViewPr>
      <p:guideLst>
        <p:guide orient="horz" pos="2160"/>
        <p:guide pos="2880"/>
        <p:guide pos="288"/>
        <p:guide pos="5472"/>
        <p:guide orient="horz" pos="864"/>
        <p:guide orient="horz" pos="4032"/>
      </p:guideLst>
    </p:cSldViewPr>
  </p:slideViewPr>
  <p:outlineViewPr>
    <p:cViewPr>
      <p:scale>
        <a:sx n="33" d="100"/>
        <a:sy n="33" d="100"/>
      </p:scale>
      <p:origin x="0" y="-11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525FE2-1401-DD46-8BEE-158F5DE11732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1F34C0-803B-D74C-A43D-9568BF4E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97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96F781-5B8D-462E-963D-D00404AC2F2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AE869F-31F2-4F29-9374-B380FAA2A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32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60246-7C9C-494D-B5C5-C486EA133C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15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0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B5A22-D0B8-46A0-0566-A23C7600F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3D391-AF91-C876-47BD-525EBBE59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18B387-2C88-1509-67F8-05526D192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5F83-3162-9F76-DF19-80565E172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35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0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6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89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7D01C-81C4-7853-7445-3590371E4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A7EAA-DE05-57CE-224F-EE666821F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C53FC-9400-94BC-FF11-696FAA001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036B5-2B11-39BD-A3BC-F008C7C64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9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85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7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83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0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4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19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43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0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4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14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6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43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8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0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7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03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326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0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7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93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10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38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60246-7C9C-494D-B5C5-C486EA133CB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4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2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4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1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4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869F-31F2-4F29-9374-B380FAA2AE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BFB8-5381-4B89-8F5D-473697A02A67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03A3DA-C19C-4E91-83A4-E4DEEF8F6B93}"/>
              </a:ext>
            </a:extLst>
          </p:cNvPr>
          <p:cNvSpPr/>
          <p:nvPr userDrawn="1"/>
        </p:nvSpPr>
        <p:spPr>
          <a:xfrm>
            <a:off x="533400" y="6477000"/>
            <a:ext cx="1828800" cy="32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00" b="1" dirty="0">
                <a:solidFill>
                  <a:srgbClr val="1F497D"/>
                </a:solidFill>
              </a:rPr>
              <a:t>www.phrglobal.com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1A463C-2227-4DB2-AF53-E941BF5224D5}"/>
              </a:ext>
            </a:extLst>
          </p:cNvPr>
          <p:cNvCxnSpPr/>
          <p:nvPr userDrawn="1"/>
        </p:nvCxnSpPr>
        <p:spPr>
          <a:xfrm>
            <a:off x="0" y="6477000"/>
            <a:ext cx="2057400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3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645D-BE48-4D33-AA2A-07FF747589BA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6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210-8907-4FE5-955D-2801DDD3FC81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C59-2002-4BA8-A416-98A38F5FFC65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CAD6-4928-4BAD-92F8-BCA40404962B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5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A10-3CC3-43C5-B502-A97AF09DD106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0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676-6AC0-4F5E-8582-874D092DBA3C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9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B999-49CC-4368-9099-9BC8998CAC16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5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B8C9-E551-4BD1-9F9E-B35F09D47B29}" type="datetime1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8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EB7F-8A12-4696-8984-E0EDD6B11B46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8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A7C5-30AD-42F6-AEDB-46B98F3EAB73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CD421-C714-49BC-8707-AD559BD8CD56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CCD1F-41C5-4917-BA0F-5EDA52D6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304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80" y="3719512"/>
            <a:ext cx="9144000" cy="2819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</a:rPr>
              <a:t>Marie-Ann Ocansey</a:t>
            </a:r>
          </a:p>
          <a:p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2700" b="1" dirty="0">
                <a:solidFill>
                  <a:schemeClr val="tx2"/>
                </a:solidFill>
              </a:rPr>
            </a:br>
            <a:br>
              <a:rPr lang="en-US" sz="2700" b="1" dirty="0">
                <a:solidFill>
                  <a:schemeClr val="tx2"/>
                </a:solidFill>
              </a:rPr>
            </a:br>
            <a:br>
              <a:rPr lang="en-US" sz="2700" b="1" dirty="0">
                <a:solidFill>
                  <a:schemeClr val="tx2"/>
                </a:solidFill>
              </a:rPr>
            </a:br>
            <a:br>
              <a:rPr lang="en-US" sz="2700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B723D-D1B6-A847-A4C0-AE0B5D6F98E3}"/>
              </a:ext>
            </a:extLst>
          </p:cNvPr>
          <p:cNvSpPr txBox="1"/>
          <p:nvPr/>
        </p:nvSpPr>
        <p:spPr>
          <a:xfrm>
            <a:off x="173620" y="1600200"/>
            <a:ext cx="86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en-US" sz="3600" b="1" dirty="0">
              <a:solidFill>
                <a:srgbClr val="790504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D5C4C-2B1A-0E4D-8E8D-BB6937CD9B16}"/>
              </a:ext>
            </a:extLst>
          </p:cNvPr>
          <p:cNvSpPr txBox="1"/>
          <p:nvPr/>
        </p:nvSpPr>
        <p:spPr>
          <a:xfrm>
            <a:off x="152400" y="1285745"/>
            <a:ext cx="8229600" cy="2876172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ts val="4700"/>
              </a:lnSpc>
              <a:tabLst>
                <a:tab pos="5054600" algn="l"/>
              </a:tabLst>
            </a:pPr>
            <a:r>
              <a:rPr lang="en-US" altLang="zh-CN" dirty="0"/>
              <a:t>                                                                                                                  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18" charset="0"/>
                <a:cs typeface="Arial Black" pitchFamily="18" charset="0"/>
              </a:rPr>
              <a:t>MODULE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18" charset="0"/>
                <a:cs typeface="Times New Roman" pitchFamily="18" charset="0"/>
              </a:rPr>
              <a:t>3</a:t>
            </a: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18" charset="0"/>
              <a:cs typeface="Arial Black" pitchFamily="18" charset="0"/>
            </a:endParaRPr>
          </a:p>
          <a:p>
            <a:pPr>
              <a:lnSpc>
                <a:spcPts val="4700"/>
              </a:lnSpc>
              <a:tabLst>
                <a:tab pos="5054600" algn="l"/>
              </a:tabLst>
            </a:pP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18" charset="0"/>
              <a:cs typeface="Arial Black" pitchFamily="18" charset="0"/>
            </a:endParaRPr>
          </a:p>
          <a:p>
            <a:pPr algn="ctr">
              <a:lnSpc>
                <a:spcPts val="4300"/>
              </a:lnSpc>
              <a:tabLst>
                <a:tab pos="5054600" algn="l"/>
              </a:tabLst>
            </a:pPr>
            <a:r>
              <a:rPr lang="en-US" altLang="zh-CN" sz="3200" dirty="0">
                <a:solidFill>
                  <a:srgbClr val="FF0000"/>
                </a:solidFill>
                <a:latin typeface="Arial Black" pitchFamily="18" charset="0"/>
                <a:cs typeface="Arial Black" pitchFamily="18" charset="0"/>
              </a:rPr>
              <a:t>       </a:t>
            </a:r>
            <a:r>
              <a:rPr lang="en-US" altLang="zh-CN" sz="34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COMPENSATION &amp; BENEFITS</a:t>
            </a:r>
          </a:p>
          <a:p>
            <a:pPr algn="ctr">
              <a:lnSpc>
                <a:spcPts val="4300"/>
              </a:lnSpc>
              <a:tabLst>
                <a:tab pos="5054600" algn="l"/>
              </a:tabLst>
            </a:pPr>
            <a:r>
              <a:rPr lang="en-US" altLang="zh-CN" sz="3400" dirty="0" err="1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aPHRi</a:t>
            </a:r>
            <a:endParaRPr lang="en-US" altLang="zh-CN" sz="3400" dirty="0">
              <a:solidFill>
                <a:srgbClr val="C00000"/>
              </a:solidFill>
              <a:latin typeface="Arial Black" pitchFamily="18" charset="0"/>
              <a:cs typeface="Arial Black" pitchFamily="18" charset="0"/>
            </a:endParaRPr>
          </a:p>
          <a:p>
            <a:pPr>
              <a:lnSpc>
                <a:spcPts val="4300"/>
              </a:lnSpc>
              <a:tabLst>
                <a:tab pos="5054600" algn="l"/>
              </a:tabLst>
            </a:pPr>
            <a:r>
              <a:rPr lang="en-US" altLang="zh-CN" sz="3200" dirty="0">
                <a:solidFill>
                  <a:srgbClr val="1F497D"/>
                </a:solidFill>
                <a:latin typeface="Arial Black" pitchFamily="18" charset="0"/>
                <a:cs typeface="Arial Black" pitchFamily="18" charset="0"/>
              </a:rPr>
              <a:t>                                       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5F2B0-9416-44EF-B008-F7E29334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8821-F538-40A8-989B-DCEF4EB530EA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904B237-BAC3-244A-B0B4-D6705590F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2286000" cy="15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93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C153-317C-4A2D-92B7-09F9E6F08E89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292100" algn="l"/>
                <a:tab pos="3975100" algn="l"/>
              </a:tabLst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THREE WAGE DECISIONS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B3C28-CF37-47FB-A189-2D9989F1AA49}"/>
              </a:ext>
            </a:extLst>
          </p:cNvPr>
          <p:cNvSpPr/>
          <p:nvPr/>
        </p:nvSpPr>
        <p:spPr>
          <a:xfrm>
            <a:off x="1752600" y="1524000"/>
            <a:ext cx="5638800" cy="551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CF029-BA8E-6E41-B937-754FA5510324}"/>
              </a:ext>
            </a:extLst>
          </p:cNvPr>
          <p:cNvSpPr/>
          <p:nvPr/>
        </p:nvSpPr>
        <p:spPr>
          <a:xfrm>
            <a:off x="1463040" y="2273746"/>
            <a:ext cx="1889760" cy="3746054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92100" algn="l"/>
                <a:tab pos="3975100" algn="l"/>
              </a:tabLst>
            </a:pPr>
            <a:r>
              <a:rPr lang="en-US" altLang="zh-CN" sz="2400" b="1" dirty="0">
                <a:solidFill>
                  <a:schemeClr val="bg1"/>
                </a:solidFill>
                <a:cs typeface="Times New Roman" pitchFamily="18" charset="0"/>
              </a:rPr>
              <a:t>Wage-level decision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97F77E-707E-AD47-9C3E-EAD488AB8257}"/>
              </a:ext>
            </a:extLst>
          </p:cNvPr>
          <p:cNvSpPr/>
          <p:nvPr/>
        </p:nvSpPr>
        <p:spPr>
          <a:xfrm>
            <a:off x="3596640" y="2273746"/>
            <a:ext cx="1884680" cy="3746054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92100" algn="l"/>
                <a:tab pos="3975100" algn="l"/>
              </a:tabLst>
            </a:pPr>
            <a:r>
              <a:rPr lang="en-US" altLang="zh-CN" sz="2400" b="1" dirty="0">
                <a:solidFill>
                  <a:schemeClr val="bg1"/>
                </a:solidFill>
                <a:cs typeface="Times New Roman" pitchFamily="18" charset="0"/>
              </a:rPr>
              <a:t>Wage-structure 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F97FF-3BD2-104F-AC60-7D60D75016E0}"/>
              </a:ext>
            </a:extLst>
          </p:cNvPr>
          <p:cNvSpPr/>
          <p:nvPr/>
        </p:nvSpPr>
        <p:spPr>
          <a:xfrm>
            <a:off x="5715000" y="2278003"/>
            <a:ext cx="1884680" cy="3741797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92100" algn="l"/>
                <a:tab pos="3975100" algn="l"/>
              </a:tabLst>
            </a:pPr>
            <a:r>
              <a:rPr lang="en-US" altLang="zh-CN" sz="2400" b="1" dirty="0">
                <a:solidFill>
                  <a:schemeClr val="bg1"/>
                </a:solidFill>
                <a:cs typeface="Times New Roman" pitchFamily="18" charset="0"/>
              </a:rPr>
              <a:t>Individual wage decision </a:t>
            </a:r>
          </a:p>
        </p:txBody>
      </p:sp>
    </p:spTree>
    <p:extLst>
      <p:ext uri="{BB962C8B-B14F-4D97-AF65-F5344CB8AC3E}">
        <p14:creationId xmlns:p14="http://schemas.microsoft.com/office/powerpoint/2010/main" val="2434977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457200" y="5029200"/>
            <a:ext cx="8229600" cy="12192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40" tIns="45720" rIns="91440" rtlCol="0" anchor="ctr">
            <a:noAutofit/>
          </a:bodyPr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Top management can decide to pay below or above the market level.</a:t>
            </a:r>
          </a:p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However, many other factors have impact on the pay levels and must be carefully looked at.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  <a:tabLst/>
            </a:pPr>
            <a:r>
              <a:rPr lang="en-US" altLang="zh-CN" sz="4000" b="1" dirty="0">
                <a:solidFill>
                  <a:schemeClr val="bg1"/>
                </a:solidFill>
                <a:cs typeface="Arial Black"/>
              </a:rPr>
              <a:t>WAGE-LEVEL DECISION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963F0A-09BC-403A-8CAF-3749B263D8CB}"/>
              </a:ext>
            </a:extLst>
          </p:cNvPr>
          <p:cNvSpPr/>
          <p:nvPr/>
        </p:nvSpPr>
        <p:spPr>
          <a:xfrm>
            <a:off x="457200" y="1371600"/>
            <a:ext cx="8229600" cy="12192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The wage-level decision concerns the issue of pay adequacy.</a:t>
            </a:r>
          </a:p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This is a policy decision made by top management. </a:t>
            </a:r>
          </a:p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The org may decide to lead, match or lag in the market.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E67EC-5765-45A7-9FFC-874ABBFAABA5}"/>
              </a:ext>
            </a:extLst>
          </p:cNvPr>
          <p:cNvSpPr/>
          <p:nvPr/>
        </p:nvSpPr>
        <p:spPr>
          <a:xfrm>
            <a:off x="472966" y="2695903"/>
            <a:ext cx="821383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400" b="1" dirty="0">
                <a:solidFill>
                  <a:srgbClr val="1F497D"/>
                </a:solidFill>
                <a:cs typeface="Times New Roman" pitchFamily="18" charset="0"/>
              </a:rPr>
              <a:t>A sound wage-level policy is expected to achieve 3 objectives;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137B9-CAFE-43C7-9C90-9C8C9225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11</a:t>
            </a:fld>
            <a:endParaRPr lang="en-US"/>
          </a:p>
        </p:txBody>
      </p:sp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3D87722D-B752-104D-AEBC-06CFB7301C2A}"/>
              </a:ext>
            </a:extLst>
          </p:cNvPr>
          <p:cNvSpPr/>
          <p:nvPr/>
        </p:nvSpPr>
        <p:spPr>
          <a:xfrm>
            <a:off x="1880775" y="3200400"/>
            <a:ext cx="1700626" cy="1728912"/>
          </a:xfrm>
          <a:prstGeom prst="round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000" dirty="0">
                <a:solidFill>
                  <a:schemeClr val="bg1"/>
                </a:solidFill>
                <a:cs typeface="Times New Roman" pitchFamily="18" charset="0"/>
              </a:rPr>
              <a:t>To attract an adequate supply of labor </a:t>
            </a: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id="{21353132-E53E-FD4D-8D57-4EA8BF0AC0D2}"/>
              </a:ext>
            </a:extLst>
          </p:cNvPr>
          <p:cNvSpPr/>
          <p:nvPr/>
        </p:nvSpPr>
        <p:spPr>
          <a:xfrm>
            <a:off x="3429000" y="3225860"/>
            <a:ext cx="1700627" cy="1703452"/>
          </a:xfrm>
          <a:prstGeom prst="round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000" dirty="0">
                <a:solidFill>
                  <a:schemeClr val="bg1"/>
                </a:solidFill>
                <a:cs typeface="Times New Roman" pitchFamily="18" charset="0"/>
              </a:rPr>
              <a:t>To keep present employees satisfied with their comp.</a:t>
            </a:r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2FFBAA30-5D26-1C4C-96CA-20B1BD8167EE}"/>
              </a:ext>
            </a:extLst>
          </p:cNvPr>
          <p:cNvSpPr/>
          <p:nvPr/>
        </p:nvSpPr>
        <p:spPr>
          <a:xfrm>
            <a:off x="5004974" y="3217799"/>
            <a:ext cx="1700626" cy="1703452"/>
          </a:xfrm>
          <a:prstGeom prst="round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000" dirty="0">
                <a:solidFill>
                  <a:schemeClr val="bg1"/>
                </a:solidFill>
                <a:cs typeface="Times New Roman" pitchFamily="18" charset="0"/>
              </a:rPr>
              <a:t>To avoid costly turnover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A462BF-88B1-2845-A0C6-26866689761D}"/>
              </a:ext>
            </a:extLst>
          </p:cNvPr>
          <p:cNvSpPr/>
          <p:nvPr/>
        </p:nvSpPr>
        <p:spPr>
          <a:xfrm>
            <a:off x="0" y="0"/>
            <a:ext cx="762000" cy="129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07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1" grpId="0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292100" algn="l"/>
                <a:tab pos="3975100" algn="l"/>
              </a:tabLst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WAGE SURVEYS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8F4046-73CF-4B0C-8D22-96297D66CEFB}"/>
              </a:ext>
            </a:extLst>
          </p:cNvPr>
          <p:cNvSpPr/>
          <p:nvPr/>
        </p:nvSpPr>
        <p:spPr>
          <a:xfrm>
            <a:off x="457200" y="1371600"/>
            <a:ext cx="8229600" cy="15240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The major tool for making wage-level decisions is the wage survey. These surveys collect information about the compensation and benefits of other employees in similar industries or in the same geographical region.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864338-70F6-4E5F-A7BE-A0D7D736812D}"/>
              </a:ext>
            </a:extLst>
          </p:cNvPr>
          <p:cNvSpPr/>
          <p:nvPr/>
        </p:nvSpPr>
        <p:spPr>
          <a:xfrm>
            <a:off x="475592" y="4901763"/>
            <a:ext cx="8211208" cy="600403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Effective surveys: Reciprocity, Anonymity, Low Cost, Timeliness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30818C-BB95-4FDF-A9CA-EF03C18D78C5}"/>
              </a:ext>
            </a:extLst>
          </p:cNvPr>
          <p:cNvSpPr/>
          <p:nvPr/>
        </p:nvSpPr>
        <p:spPr>
          <a:xfrm>
            <a:off x="457200" y="5571140"/>
            <a:ext cx="8229600" cy="8296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Methods: </a:t>
            </a:r>
          </a:p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Personal Interviews, Mailed Questionnaires, Telephone Inquiries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EB7CA-584D-487B-A3B5-B4BBD31C1196}"/>
              </a:ext>
            </a:extLst>
          </p:cNvPr>
          <p:cNvSpPr/>
          <p:nvPr/>
        </p:nvSpPr>
        <p:spPr>
          <a:xfrm>
            <a:off x="564931" y="2971800"/>
            <a:ext cx="2572407" cy="1752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Government Surveys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04EFA-91D5-4A5F-B6C0-54FDC5F9241A}"/>
              </a:ext>
            </a:extLst>
          </p:cNvPr>
          <p:cNvSpPr/>
          <p:nvPr/>
        </p:nvSpPr>
        <p:spPr>
          <a:xfrm>
            <a:off x="3289738" y="2971800"/>
            <a:ext cx="2572407" cy="1752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Private Industry Surveys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78C79-7551-4AE6-8CB5-3EC9355590AA}"/>
              </a:ext>
            </a:extLst>
          </p:cNvPr>
          <p:cNvSpPr/>
          <p:nvPr/>
        </p:nvSpPr>
        <p:spPr>
          <a:xfrm>
            <a:off x="6006662" y="2971800"/>
            <a:ext cx="2572407" cy="1752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Company-Sponsored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2B859-CDC5-4E4B-B08F-089C18F0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69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5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457200" y="2469523"/>
            <a:ext cx="8382000" cy="3462914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rtlCol="0">
            <a:noAutofit/>
          </a:bodyPr>
          <a:lstStyle/>
          <a:p>
            <a:pPr>
              <a:lnSpc>
                <a:spcPts val="3300"/>
              </a:lnSpc>
              <a:tabLst>
                <a:tab pos="342900" algn="l"/>
                <a:tab pos="457200" algn="l"/>
                <a:tab pos="749300" algn="l"/>
                <a:tab pos="5067300" algn="l"/>
              </a:tabLst>
            </a:pPr>
            <a:endParaRPr lang="en-US" altLang="zh-CN" sz="2200" dirty="0">
              <a:solidFill>
                <a:schemeClr val="bg1"/>
              </a:solidFill>
            </a:endParaRPr>
          </a:p>
          <a:p>
            <a:pPr marL="457200" indent="-457200">
              <a:lnSpc>
                <a:spcPts val="3300"/>
              </a:lnSpc>
              <a:buFont typeface="Arial" pitchFamily="34" charset="0"/>
              <a:buChar char="•"/>
              <a:tabLst>
                <a:tab pos="342900" algn="l"/>
                <a:tab pos="457200" algn="l"/>
                <a:tab pos="749300" algn="l"/>
                <a:tab pos="50673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Aging uses movement in market rates to adjust outdated salary data.</a:t>
            </a:r>
          </a:p>
          <a:p>
            <a:pPr marL="457200" indent="-457200">
              <a:lnSpc>
                <a:spcPts val="3700"/>
              </a:lnSpc>
              <a:buFont typeface="Arial" pitchFamily="34" charset="0"/>
              <a:buChar char="•"/>
              <a:tabLst>
                <a:tab pos="342900" algn="l"/>
                <a:tab pos="457200" algn="l"/>
                <a:tab pos="749300" algn="l"/>
                <a:tab pos="50673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Leveling adjusts salaries when surveyed jobs are similar but not identical to jobs in the organizations.</a:t>
            </a:r>
          </a:p>
          <a:p>
            <a:pPr marL="457200" indent="-457200">
              <a:lnSpc>
                <a:spcPts val="3100"/>
              </a:lnSpc>
              <a:buFont typeface="Arial" pitchFamily="34" charset="0"/>
              <a:buChar char="•"/>
              <a:tabLst>
                <a:tab pos="342900" algn="l"/>
                <a:tab pos="457200" algn="l"/>
                <a:tab pos="749300" algn="l"/>
                <a:tab pos="50673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Since wage rates will vary by location, the organization should factor for geography any national salary survey data.</a:t>
            </a:r>
          </a:p>
        </p:txBody>
      </p:sp>
      <p:sp>
        <p:nvSpPr>
          <p:cNvPr id="2" name="Round Same Side Corner Rectangle 1"/>
          <p:cNvSpPr/>
          <p:nvPr/>
        </p:nvSpPr>
        <p:spPr>
          <a:xfrm>
            <a:off x="457202" y="1676400"/>
            <a:ext cx="7315198" cy="762000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tabLst>
                <a:tab pos="342900" algn="l"/>
                <a:tab pos="457200" algn="l"/>
                <a:tab pos="749300" algn="l"/>
                <a:tab pos="50673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Salary data may need to be aged, leveled, and/or factored for geography.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342900" algn="l"/>
                <a:tab pos="457200" algn="l"/>
                <a:tab pos="749300" algn="l"/>
                <a:tab pos="5067300" algn="l"/>
              </a:tabLst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SURVEYS AND DATA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7E68C-7250-4E56-A457-A7D4D7F2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88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457200" y="2667000"/>
            <a:ext cx="8229600" cy="2819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rtlCol="0" anchor="ctr">
            <a:noAutofit/>
          </a:bodyPr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Determining how much each job should be paid relative to other jobs in the organization is called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wage-structure decision.</a:t>
            </a:r>
          </a:p>
          <a:p>
            <a:pPr>
              <a:tabLst>
                <a:tab pos="292100" algn="l"/>
                <a:tab pos="3975100" algn="l"/>
              </a:tabLst>
            </a:pPr>
            <a:endParaRPr lang="en-US" altLang="zh-CN" sz="2200" b="1" dirty="0">
              <a:solidFill>
                <a:srgbClr val="1F497D"/>
              </a:solidFill>
              <a:cs typeface="Times New Roman" pitchFamily="18" charset="0"/>
            </a:endParaRPr>
          </a:p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Here, the amount of money is based on the job demands and not on how well the job holder performs ( although the wage structure must allow for individual variances based on performance, experience, and seniority).</a:t>
            </a:r>
            <a:endParaRPr lang="en-US" altLang="zh-CN" sz="2200" b="1" dirty="0">
              <a:solidFill>
                <a:srgbClr val="1F497D"/>
              </a:solidFill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  <a:tabLst/>
            </a:pPr>
            <a:r>
              <a:rPr lang="en-US" altLang="zh-CN" sz="4000" b="1" dirty="0">
                <a:solidFill>
                  <a:schemeClr val="bg1"/>
                </a:solidFill>
                <a:cs typeface="Arial Black"/>
              </a:rPr>
              <a:t>JOB EVALUATION &amp; PRICING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A9CD33-8C3B-4A99-9880-712434C5B76D}"/>
              </a:ext>
            </a:extLst>
          </p:cNvPr>
          <p:cNvSpPr/>
          <p:nvPr/>
        </p:nvSpPr>
        <p:spPr>
          <a:xfrm>
            <a:off x="457200" y="1371600"/>
            <a:ext cx="8229600" cy="12192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The systematic approach of determining the relative worth or value of each job evaluation is to eliminate pay inequities and create a wage structure that identifies appropriate pay ranges for different jobs.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F2A79-A030-4469-B245-636CD0952E37}"/>
              </a:ext>
            </a:extLst>
          </p:cNvPr>
          <p:cNvSpPr/>
          <p:nvPr/>
        </p:nvSpPr>
        <p:spPr>
          <a:xfrm>
            <a:off x="457200" y="5562600"/>
            <a:ext cx="822960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>
              <a:tabLst>
                <a:tab pos="292100" algn="l"/>
                <a:tab pos="39751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Note that all jobs in the organization are not worth same.</a:t>
            </a:r>
            <a:endParaRPr lang="en-US" altLang="zh-CN" sz="2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B6C3D-1B97-4F11-B777-2BF9C190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A4E19-37D3-CD46-8059-9722D35F39A0}"/>
              </a:ext>
            </a:extLst>
          </p:cNvPr>
          <p:cNvSpPr/>
          <p:nvPr/>
        </p:nvSpPr>
        <p:spPr>
          <a:xfrm>
            <a:off x="0" y="0"/>
            <a:ext cx="762000" cy="129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400" b="1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6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256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292100" algn="l"/>
                <a:tab pos="3975100" algn="l"/>
              </a:tabLst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WAGE STRUCTURE  AND JOB EVALUATION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81C78E-87B3-4036-88AF-4BE64BC3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8821-F538-40A8-989B-DCEF4EB530EA}" type="slidenum">
              <a:rPr lang="en-US" smtClean="0"/>
              <a:t>15</a:t>
            </a:fld>
            <a:endParaRPr lang="en-US"/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42199CA1-7BBE-574C-9193-209F0231C1BC}"/>
              </a:ext>
            </a:extLst>
          </p:cNvPr>
          <p:cNvSpPr/>
          <p:nvPr/>
        </p:nvSpPr>
        <p:spPr>
          <a:xfrm>
            <a:off x="762000" y="1295400"/>
            <a:ext cx="7696200" cy="762000"/>
          </a:xfrm>
          <a:custGeom>
            <a:avLst/>
            <a:gdLst>
              <a:gd name="connsiteX0" fmla="*/ 0 w 2001520"/>
              <a:gd name="connsiteY0" fmla="*/ 333593 h 2001520"/>
              <a:gd name="connsiteX1" fmla="*/ 333593 w 2001520"/>
              <a:gd name="connsiteY1" fmla="*/ 0 h 2001520"/>
              <a:gd name="connsiteX2" fmla="*/ 1667927 w 2001520"/>
              <a:gd name="connsiteY2" fmla="*/ 0 h 2001520"/>
              <a:gd name="connsiteX3" fmla="*/ 2001520 w 2001520"/>
              <a:gd name="connsiteY3" fmla="*/ 333593 h 2001520"/>
              <a:gd name="connsiteX4" fmla="*/ 2001520 w 2001520"/>
              <a:gd name="connsiteY4" fmla="*/ 1667927 h 2001520"/>
              <a:gd name="connsiteX5" fmla="*/ 1667927 w 2001520"/>
              <a:gd name="connsiteY5" fmla="*/ 2001520 h 2001520"/>
              <a:gd name="connsiteX6" fmla="*/ 333593 w 2001520"/>
              <a:gd name="connsiteY6" fmla="*/ 2001520 h 2001520"/>
              <a:gd name="connsiteX7" fmla="*/ 0 w 2001520"/>
              <a:gd name="connsiteY7" fmla="*/ 1667927 h 2001520"/>
              <a:gd name="connsiteX8" fmla="*/ 0 w 2001520"/>
              <a:gd name="connsiteY8" fmla="*/ 333593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1520" h="2001520">
                <a:moveTo>
                  <a:pt x="0" y="333593"/>
                </a:moveTo>
                <a:cubicBezTo>
                  <a:pt x="0" y="149355"/>
                  <a:pt x="149355" y="0"/>
                  <a:pt x="333593" y="0"/>
                </a:cubicBezTo>
                <a:lnTo>
                  <a:pt x="1667927" y="0"/>
                </a:lnTo>
                <a:cubicBezTo>
                  <a:pt x="1852165" y="0"/>
                  <a:pt x="2001520" y="149355"/>
                  <a:pt x="2001520" y="333593"/>
                </a:cubicBezTo>
                <a:lnTo>
                  <a:pt x="2001520" y="1667927"/>
                </a:lnTo>
                <a:cubicBezTo>
                  <a:pt x="2001520" y="1852165"/>
                  <a:pt x="1852165" y="2001520"/>
                  <a:pt x="1667927" y="2001520"/>
                </a:cubicBezTo>
                <a:lnTo>
                  <a:pt x="333593" y="2001520"/>
                </a:lnTo>
                <a:cubicBezTo>
                  <a:pt x="149355" y="2001520"/>
                  <a:pt x="0" y="1852165"/>
                  <a:pt x="0" y="1667927"/>
                </a:cubicBezTo>
                <a:lnTo>
                  <a:pt x="0" y="333593"/>
                </a:lnTo>
                <a:close/>
              </a:path>
            </a:pathLst>
          </a:custGeom>
          <a:gradFill flip="none" rotWithShape="0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146" tIns="189146" rIns="189146" bIns="189146" numCol="1" spcCol="1270" anchor="ctr" anchorCtr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Job ranking Method</a:t>
            </a:r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2F7B6C7A-BF12-4549-8EC8-192BD517BAAC}"/>
              </a:ext>
            </a:extLst>
          </p:cNvPr>
          <p:cNvSpPr/>
          <p:nvPr/>
        </p:nvSpPr>
        <p:spPr>
          <a:xfrm>
            <a:off x="762000" y="2242182"/>
            <a:ext cx="7696200" cy="762000"/>
          </a:xfrm>
          <a:custGeom>
            <a:avLst/>
            <a:gdLst>
              <a:gd name="connsiteX0" fmla="*/ 0 w 2001520"/>
              <a:gd name="connsiteY0" fmla="*/ 333593 h 2001520"/>
              <a:gd name="connsiteX1" fmla="*/ 333593 w 2001520"/>
              <a:gd name="connsiteY1" fmla="*/ 0 h 2001520"/>
              <a:gd name="connsiteX2" fmla="*/ 1667927 w 2001520"/>
              <a:gd name="connsiteY2" fmla="*/ 0 h 2001520"/>
              <a:gd name="connsiteX3" fmla="*/ 2001520 w 2001520"/>
              <a:gd name="connsiteY3" fmla="*/ 333593 h 2001520"/>
              <a:gd name="connsiteX4" fmla="*/ 2001520 w 2001520"/>
              <a:gd name="connsiteY4" fmla="*/ 1667927 h 2001520"/>
              <a:gd name="connsiteX5" fmla="*/ 1667927 w 2001520"/>
              <a:gd name="connsiteY5" fmla="*/ 2001520 h 2001520"/>
              <a:gd name="connsiteX6" fmla="*/ 333593 w 2001520"/>
              <a:gd name="connsiteY6" fmla="*/ 2001520 h 2001520"/>
              <a:gd name="connsiteX7" fmla="*/ 0 w 2001520"/>
              <a:gd name="connsiteY7" fmla="*/ 1667927 h 2001520"/>
              <a:gd name="connsiteX8" fmla="*/ 0 w 2001520"/>
              <a:gd name="connsiteY8" fmla="*/ 333593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1520" h="2001520">
                <a:moveTo>
                  <a:pt x="0" y="333593"/>
                </a:moveTo>
                <a:cubicBezTo>
                  <a:pt x="0" y="149355"/>
                  <a:pt x="149355" y="0"/>
                  <a:pt x="333593" y="0"/>
                </a:cubicBezTo>
                <a:lnTo>
                  <a:pt x="1667927" y="0"/>
                </a:lnTo>
                <a:cubicBezTo>
                  <a:pt x="1852165" y="0"/>
                  <a:pt x="2001520" y="149355"/>
                  <a:pt x="2001520" y="333593"/>
                </a:cubicBezTo>
                <a:lnTo>
                  <a:pt x="2001520" y="1667927"/>
                </a:lnTo>
                <a:cubicBezTo>
                  <a:pt x="2001520" y="1852165"/>
                  <a:pt x="1852165" y="2001520"/>
                  <a:pt x="1667927" y="2001520"/>
                </a:cubicBezTo>
                <a:lnTo>
                  <a:pt x="333593" y="2001520"/>
                </a:lnTo>
                <a:cubicBezTo>
                  <a:pt x="149355" y="2001520"/>
                  <a:pt x="0" y="1852165"/>
                  <a:pt x="0" y="1667927"/>
                </a:cubicBezTo>
                <a:lnTo>
                  <a:pt x="0" y="333593"/>
                </a:lnTo>
                <a:close/>
              </a:path>
            </a:pathLst>
          </a:custGeom>
          <a:gradFill flip="none" rotWithShape="0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146" tIns="189146" rIns="189146" bIns="189146" numCol="1" spcCol="1270" anchor="ctr" anchorCtr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Classification/ Grading Method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D1C2F8C-EA87-5E44-8F50-7F94E4BED23A}"/>
              </a:ext>
            </a:extLst>
          </p:cNvPr>
          <p:cNvSpPr/>
          <p:nvPr/>
        </p:nvSpPr>
        <p:spPr>
          <a:xfrm>
            <a:off x="740735" y="3222625"/>
            <a:ext cx="7696200" cy="762000"/>
          </a:xfrm>
          <a:custGeom>
            <a:avLst/>
            <a:gdLst>
              <a:gd name="connsiteX0" fmla="*/ 0 w 2001520"/>
              <a:gd name="connsiteY0" fmla="*/ 333593 h 2001520"/>
              <a:gd name="connsiteX1" fmla="*/ 333593 w 2001520"/>
              <a:gd name="connsiteY1" fmla="*/ 0 h 2001520"/>
              <a:gd name="connsiteX2" fmla="*/ 1667927 w 2001520"/>
              <a:gd name="connsiteY2" fmla="*/ 0 h 2001520"/>
              <a:gd name="connsiteX3" fmla="*/ 2001520 w 2001520"/>
              <a:gd name="connsiteY3" fmla="*/ 333593 h 2001520"/>
              <a:gd name="connsiteX4" fmla="*/ 2001520 w 2001520"/>
              <a:gd name="connsiteY4" fmla="*/ 1667927 h 2001520"/>
              <a:gd name="connsiteX5" fmla="*/ 1667927 w 2001520"/>
              <a:gd name="connsiteY5" fmla="*/ 2001520 h 2001520"/>
              <a:gd name="connsiteX6" fmla="*/ 333593 w 2001520"/>
              <a:gd name="connsiteY6" fmla="*/ 2001520 h 2001520"/>
              <a:gd name="connsiteX7" fmla="*/ 0 w 2001520"/>
              <a:gd name="connsiteY7" fmla="*/ 1667927 h 2001520"/>
              <a:gd name="connsiteX8" fmla="*/ 0 w 2001520"/>
              <a:gd name="connsiteY8" fmla="*/ 333593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1520" h="2001520">
                <a:moveTo>
                  <a:pt x="0" y="333593"/>
                </a:moveTo>
                <a:cubicBezTo>
                  <a:pt x="0" y="149355"/>
                  <a:pt x="149355" y="0"/>
                  <a:pt x="333593" y="0"/>
                </a:cubicBezTo>
                <a:lnTo>
                  <a:pt x="1667927" y="0"/>
                </a:lnTo>
                <a:cubicBezTo>
                  <a:pt x="1852165" y="0"/>
                  <a:pt x="2001520" y="149355"/>
                  <a:pt x="2001520" y="333593"/>
                </a:cubicBezTo>
                <a:lnTo>
                  <a:pt x="2001520" y="1667927"/>
                </a:lnTo>
                <a:cubicBezTo>
                  <a:pt x="2001520" y="1852165"/>
                  <a:pt x="1852165" y="2001520"/>
                  <a:pt x="1667927" y="2001520"/>
                </a:cubicBezTo>
                <a:lnTo>
                  <a:pt x="333593" y="2001520"/>
                </a:lnTo>
                <a:cubicBezTo>
                  <a:pt x="149355" y="2001520"/>
                  <a:pt x="0" y="1852165"/>
                  <a:pt x="0" y="1667927"/>
                </a:cubicBezTo>
                <a:lnTo>
                  <a:pt x="0" y="333593"/>
                </a:lnTo>
                <a:close/>
              </a:path>
            </a:pathLst>
          </a:custGeom>
          <a:gradFill flip="none" rotWithShape="0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146" tIns="189146" rIns="189146" bIns="189146" numCol="1" spcCol="1270" anchor="ctr" anchorCtr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Point Method</a:t>
            </a:r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0E47FAFC-002C-2F46-ACB4-D2ED161FB52C}"/>
              </a:ext>
            </a:extLst>
          </p:cNvPr>
          <p:cNvSpPr/>
          <p:nvPr/>
        </p:nvSpPr>
        <p:spPr>
          <a:xfrm>
            <a:off x="723900" y="4134769"/>
            <a:ext cx="7696200" cy="821463"/>
          </a:xfrm>
          <a:custGeom>
            <a:avLst/>
            <a:gdLst>
              <a:gd name="connsiteX0" fmla="*/ 0 w 2001520"/>
              <a:gd name="connsiteY0" fmla="*/ 333593 h 2001520"/>
              <a:gd name="connsiteX1" fmla="*/ 333593 w 2001520"/>
              <a:gd name="connsiteY1" fmla="*/ 0 h 2001520"/>
              <a:gd name="connsiteX2" fmla="*/ 1667927 w 2001520"/>
              <a:gd name="connsiteY2" fmla="*/ 0 h 2001520"/>
              <a:gd name="connsiteX3" fmla="*/ 2001520 w 2001520"/>
              <a:gd name="connsiteY3" fmla="*/ 333593 h 2001520"/>
              <a:gd name="connsiteX4" fmla="*/ 2001520 w 2001520"/>
              <a:gd name="connsiteY4" fmla="*/ 1667927 h 2001520"/>
              <a:gd name="connsiteX5" fmla="*/ 1667927 w 2001520"/>
              <a:gd name="connsiteY5" fmla="*/ 2001520 h 2001520"/>
              <a:gd name="connsiteX6" fmla="*/ 333593 w 2001520"/>
              <a:gd name="connsiteY6" fmla="*/ 2001520 h 2001520"/>
              <a:gd name="connsiteX7" fmla="*/ 0 w 2001520"/>
              <a:gd name="connsiteY7" fmla="*/ 1667927 h 2001520"/>
              <a:gd name="connsiteX8" fmla="*/ 0 w 2001520"/>
              <a:gd name="connsiteY8" fmla="*/ 333593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1520" h="2001520">
                <a:moveTo>
                  <a:pt x="0" y="333593"/>
                </a:moveTo>
                <a:cubicBezTo>
                  <a:pt x="0" y="149355"/>
                  <a:pt x="149355" y="0"/>
                  <a:pt x="333593" y="0"/>
                </a:cubicBezTo>
                <a:lnTo>
                  <a:pt x="1667927" y="0"/>
                </a:lnTo>
                <a:cubicBezTo>
                  <a:pt x="1852165" y="0"/>
                  <a:pt x="2001520" y="149355"/>
                  <a:pt x="2001520" y="333593"/>
                </a:cubicBezTo>
                <a:lnTo>
                  <a:pt x="2001520" y="1667927"/>
                </a:lnTo>
                <a:cubicBezTo>
                  <a:pt x="2001520" y="1852165"/>
                  <a:pt x="1852165" y="2001520"/>
                  <a:pt x="1667927" y="2001520"/>
                </a:cubicBezTo>
                <a:lnTo>
                  <a:pt x="333593" y="2001520"/>
                </a:lnTo>
                <a:cubicBezTo>
                  <a:pt x="149355" y="2001520"/>
                  <a:pt x="0" y="1852165"/>
                  <a:pt x="0" y="1667927"/>
                </a:cubicBezTo>
                <a:lnTo>
                  <a:pt x="0" y="333593"/>
                </a:lnTo>
                <a:close/>
              </a:path>
            </a:pathLst>
          </a:custGeom>
          <a:gradFill flip="none" rotWithShape="0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146" tIns="189146" rIns="189146" bIns="189146" numCol="1" spcCol="1270" anchor="ctr" anchorCtr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Factor Comparison Method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C57139-1E7C-AA4D-9F94-48B37F0FA578}"/>
              </a:ext>
            </a:extLst>
          </p:cNvPr>
          <p:cNvSpPr txBox="1"/>
          <p:nvPr/>
        </p:nvSpPr>
        <p:spPr>
          <a:xfrm>
            <a:off x="1672458" y="5492851"/>
            <a:ext cx="190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- Know-how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D7539C-3B43-4F46-8B43-7F6AC418D053}"/>
              </a:ext>
            </a:extLst>
          </p:cNvPr>
          <p:cNvSpPr txBox="1"/>
          <p:nvPr/>
        </p:nvSpPr>
        <p:spPr>
          <a:xfrm>
            <a:off x="3211626" y="5486400"/>
            <a:ext cx="2347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- Problem solving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92A812-25AF-504B-AD3B-FEEEBD0D0A33}"/>
              </a:ext>
            </a:extLst>
          </p:cNvPr>
          <p:cNvSpPr txBox="1"/>
          <p:nvPr/>
        </p:nvSpPr>
        <p:spPr>
          <a:xfrm>
            <a:off x="5123710" y="5513337"/>
            <a:ext cx="2347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 - Accountability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A77DBB5F-9D83-4B5C-CD40-4362659829D5}"/>
              </a:ext>
            </a:extLst>
          </p:cNvPr>
          <p:cNvSpPr/>
          <p:nvPr/>
        </p:nvSpPr>
        <p:spPr>
          <a:xfrm>
            <a:off x="723900" y="5176874"/>
            <a:ext cx="7696200" cy="762000"/>
          </a:xfrm>
          <a:custGeom>
            <a:avLst/>
            <a:gdLst>
              <a:gd name="connsiteX0" fmla="*/ 0 w 2001520"/>
              <a:gd name="connsiteY0" fmla="*/ 333593 h 2001520"/>
              <a:gd name="connsiteX1" fmla="*/ 333593 w 2001520"/>
              <a:gd name="connsiteY1" fmla="*/ 0 h 2001520"/>
              <a:gd name="connsiteX2" fmla="*/ 1667927 w 2001520"/>
              <a:gd name="connsiteY2" fmla="*/ 0 h 2001520"/>
              <a:gd name="connsiteX3" fmla="*/ 2001520 w 2001520"/>
              <a:gd name="connsiteY3" fmla="*/ 333593 h 2001520"/>
              <a:gd name="connsiteX4" fmla="*/ 2001520 w 2001520"/>
              <a:gd name="connsiteY4" fmla="*/ 1667927 h 2001520"/>
              <a:gd name="connsiteX5" fmla="*/ 1667927 w 2001520"/>
              <a:gd name="connsiteY5" fmla="*/ 2001520 h 2001520"/>
              <a:gd name="connsiteX6" fmla="*/ 333593 w 2001520"/>
              <a:gd name="connsiteY6" fmla="*/ 2001520 h 2001520"/>
              <a:gd name="connsiteX7" fmla="*/ 0 w 2001520"/>
              <a:gd name="connsiteY7" fmla="*/ 1667927 h 2001520"/>
              <a:gd name="connsiteX8" fmla="*/ 0 w 2001520"/>
              <a:gd name="connsiteY8" fmla="*/ 333593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1520" h="2001520">
                <a:moveTo>
                  <a:pt x="0" y="333593"/>
                </a:moveTo>
                <a:cubicBezTo>
                  <a:pt x="0" y="149355"/>
                  <a:pt x="149355" y="0"/>
                  <a:pt x="333593" y="0"/>
                </a:cubicBezTo>
                <a:lnTo>
                  <a:pt x="1667927" y="0"/>
                </a:lnTo>
                <a:cubicBezTo>
                  <a:pt x="1852165" y="0"/>
                  <a:pt x="2001520" y="149355"/>
                  <a:pt x="2001520" y="333593"/>
                </a:cubicBezTo>
                <a:lnTo>
                  <a:pt x="2001520" y="1667927"/>
                </a:lnTo>
                <a:cubicBezTo>
                  <a:pt x="2001520" y="1852165"/>
                  <a:pt x="1852165" y="2001520"/>
                  <a:pt x="1667927" y="2001520"/>
                </a:cubicBezTo>
                <a:lnTo>
                  <a:pt x="333593" y="2001520"/>
                </a:lnTo>
                <a:cubicBezTo>
                  <a:pt x="149355" y="2001520"/>
                  <a:pt x="0" y="1852165"/>
                  <a:pt x="0" y="1667927"/>
                </a:cubicBezTo>
                <a:lnTo>
                  <a:pt x="0" y="333593"/>
                </a:lnTo>
                <a:close/>
              </a:path>
            </a:pathLst>
          </a:custGeom>
          <a:gradFill flip="none" rotWithShape="0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146" tIns="189146" rIns="189146" bIns="189146" numCol="1" spcCol="1270" anchor="ctr" anchorCtr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Guide Chart Profile-Method (Hay Method)</a:t>
            </a:r>
          </a:p>
        </p:txBody>
      </p:sp>
    </p:spTree>
    <p:extLst>
      <p:ext uri="{BB962C8B-B14F-4D97-AF65-F5344CB8AC3E}">
        <p14:creationId xmlns:p14="http://schemas.microsoft.com/office/powerpoint/2010/main" val="3266811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2" grpId="0" animBg="1"/>
      <p:bldP spid="14" grpId="0"/>
      <p:bldP spid="15" grpId="0"/>
      <p:bldP spid="16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51D71-87DA-3627-10F2-8DE2409BC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1714BC-E577-5562-984E-49CC02E35E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  <a:tabLst/>
            </a:pPr>
            <a:r>
              <a:rPr lang="en-US" altLang="zh-CN" sz="4000" b="1" dirty="0">
                <a:solidFill>
                  <a:schemeClr val="bg1"/>
                </a:solidFill>
                <a:cs typeface="Arial Black"/>
              </a:rPr>
              <a:t>       POINT METHOD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2A729E-763B-11C8-D48D-887C3630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3B581-8458-B7DE-01CD-C9E11837C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42" y="1371600"/>
            <a:ext cx="70933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2382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457200" y="1981200"/>
            <a:ext cx="8229600" cy="3276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rtlCol="0" anchor="ctr">
            <a:noAutofit/>
          </a:bodyPr>
          <a:lstStyle/>
          <a:p>
            <a:pPr marL="457200" indent="-457200">
              <a:lnSpc>
                <a:spcPts val="1000"/>
              </a:lnSpc>
              <a:buFont typeface="Arial" pitchFamily="34" charset="0"/>
              <a:buChar char="•"/>
            </a:pPr>
            <a:endParaRPr lang="en-US" altLang="zh-CN" sz="2800" dirty="0">
              <a:solidFill>
                <a:srgbClr val="1F497D"/>
              </a:solidFill>
            </a:endParaRPr>
          </a:p>
          <a:p>
            <a:pPr>
              <a:tabLst>
                <a:tab pos="292100" algn="l"/>
                <a:tab pos="3975100" algn="l"/>
              </a:tabLst>
            </a:pPr>
            <a:r>
              <a:rPr lang="en-US" altLang="zh-CN" sz="2800" dirty="0">
                <a:solidFill>
                  <a:srgbClr val="1F497D"/>
                </a:solidFill>
                <a:cs typeface="Times New Roman" pitchFamily="18" charset="0"/>
              </a:rPr>
              <a:t>After the jobs have been arranged in a hierarchy of job worth, specific amounts of pay need to be associated with them. The process of placing a cedi value on the worth of a job is referred to as </a:t>
            </a:r>
            <a:r>
              <a:rPr lang="en-US" altLang="zh-CN" sz="2800" b="1" dirty="0">
                <a:solidFill>
                  <a:srgbClr val="1F497D"/>
                </a:solidFill>
                <a:cs typeface="Times New Roman" pitchFamily="18" charset="0"/>
              </a:rPr>
              <a:t>job pricing. </a:t>
            </a:r>
            <a:endParaRPr lang="en-US" altLang="zh-CN" sz="2800" dirty="0">
              <a:solidFill>
                <a:srgbClr val="1F497D"/>
              </a:solidFill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  <a:tabLst/>
            </a:pPr>
            <a:r>
              <a:rPr lang="en-US" altLang="zh-CN" sz="4000" b="1" dirty="0">
                <a:solidFill>
                  <a:schemeClr val="bg1"/>
                </a:solidFill>
                <a:cs typeface="Arial Black"/>
              </a:rPr>
              <a:t>       JOB PRICING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A7A8D6-FE65-42BB-8C6F-747B7512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08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292100" algn="l"/>
                <a:tab pos="3975100" algn="l"/>
              </a:tabLst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PAY GRADE AND PAY RANGES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36C05-B9E7-46F5-BA86-FA2B5702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5F665-B8A7-9BF5-F79C-D064F65660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2641" r="16047" b="12178"/>
          <a:stretch/>
        </p:blipFill>
        <p:spPr bwMode="auto">
          <a:xfrm>
            <a:off x="990600" y="11430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794237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457201" y="1948068"/>
            <a:ext cx="8220764" cy="3843132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rtlCol="0">
            <a:noAutofit/>
          </a:bodyPr>
          <a:lstStyle/>
          <a:p>
            <a:pPr>
              <a:lnSpc>
                <a:spcPts val="3000"/>
              </a:lnSpc>
              <a:tabLst>
                <a:tab pos="114300" algn="l"/>
                <a:tab pos="342900" algn="l"/>
              </a:tabLst>
            </a:pPr>
            <a:r>
              <a:rPr lang="en-US" altLang="zh-CN" sz="2200" b="1" dirty="0">
                <a:solidFill>
                  <a:srgbClr val="1F497D"/>
                </a:solidFill>
                <a:cs typeface="Calibri" pitchFamily="18" charset="0"/>
              </a:rPr>
              <a:t>Establish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Calibri" pitchFamily="18" charset="0"/>
              </a:rPr>
              <a:t>pay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Calibri" pitchFamily="18" charset="0"/>
              </a:rPr>
              <a:t>grades</a:t>
            </a:r>
          </a:p>
          <a:p>
            <a:pPr>
              <a:lnSpc>
                <a:spcPts val="1000"/>
              </a:lnSpc>
            </a:pPr>
            <a:endParaRPr lang="en-US" altLang="zh-CN" sz="2200" dirty="0">
              <a:solidFill>
                <a:srgbClr val="1F497D"/>
              </a:solidFill>
            </a:endParaRPr>
          </a:p>
          <a:p>
            <a:pPr>
              <a:lnSpc>
                <a:spcPts val="2500"/>
              </a:lnSpc>
              <a:tabLst>
                <a:tab pos="114300" algn="l"/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</a:rPr>
              <a:t>	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•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Group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jobs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that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have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the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same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relative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internal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or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external worth.</a:t>
            </a:r>
          </a:p>
          <a:p>
            <a:pPr>
              <a:lnSpc>
                <a:spcPts val="3200"/>
              </a:lnSpc>
              <a:tabLst>
                <a:tab pos="114300" algn="l"/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</a:rPr>
              <a:t>	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•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Pay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the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same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rate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or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within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the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same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pay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range.</a:t>
            </a:r>
          </a:p>
          <a:p>
            <a:pPr>
              <a:lnSpc>
                <a:spcPts val="1000"/>
              </a:lnSpc>
            </a:pPr>
            <a:endParaRPr lang="en-US" altLang="zh-CN" sz="2200" dirty="0">
              <a:solidFill>
                <a:srgbClr val="1F497D"/>
              </a:solidFill>
            </a:endParaRPr>
          </a:p>
          <a:p>
            <a:pPr>
              <a:lnSpc>
                <a:spcPts val="1000"/>
              </a:lnSpc>
            </a:pPr>
            <a:endParaRPr lang="en-US" altLang="zh-CN" sz="2200" dirty="0">
              <a:solidFill>
                <a:srgbClr val="1F497D"/>
              </a:solidFill>
            </a:endParaRPr>
          </a:p>
          <a:p>
            <a:pPr>
              <a:lnSpc>
                <a:spcPts val="1000"/>
              </a:lnSpc>
            </a:pPr>
            <a:endParaRPr lang="en-US" altLang="zh-CN" sz="2200" b="1" dirty="0">
              <a:solidFill>
                <a:srgbClr val="1F497D"/>
              </a:solidFill>
            </a:endParaRPr>
          </a:p>
          <a:p>
            <a:pPr>
              <a:lnSpc>
                <a:spcPts val="3700"/>
              </a:lnSpc>
              <a:tabLst>
                <a:tab pos="114300" algn="l"/>
                <a:tab pos="342900" algn="l"/>
              </a:tabLst>
            </a:pPr>
            <a:r>
              <a:rPr lang="en-US" altLang="zh-CN" sz="2200" b="1" dirty="0">
                <a:solidFill>
                  <a:srgbClr val="1F497D"/>
                </a:solidFill>
                <a:cs typeface="Calibri" pitchFamily="18" charset="0"/>
              </a:rPr>
              <a:t>Set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Calibri" pitchFamily="18" charset="0"/>
              </a:rPr>
              <a:t>pay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Calibri" pitchFamily="18" charset="0"/>
              </a:rPr>
              <a:t>ranges</a:t>
            </a:r>
          </a:p>
          <a:p>
            <a:pPr>
              <a:lnSpc>
                <a:spcPts val="1000"/>
              </a:lnSpc>
            </a:pPr>
            <a:endParaRPr lang="en-US" altLang="zh-CN" sz="2200" dirty="0">
              <a:solidFill>
                <a:srgbClr val="1F497D"/>
              </a:solidFill>
            </a:endParaRPr>
          </a:p>
          <a:p>
            <a:pPr>
              <a:lnSpc>
                <a:spcPts val="1000"/>
              </a:lnSpc>
            </a:pPr>
            <a:endParaRPr lang="en-US" altLang="zh-CN" sz="2200" dirty="0">
              <a:solidFill>
                <a:srgbClr val="1F497D"/>
              </a:solidFill>
            </a:endParaRPr>
          </a:p>
          <a:p>
            <a:pPr>
              <a:lnSpc>
                <a:spcPts val="2900"/>
              </a:lnSpc>
              <a:tabLst>
                <a:tab pos="114300" algn="l"/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</a:rPr>
              <a:t>	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•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Set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upper/lower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bounds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of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possible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compensation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for</a:t>
            </a:r>
          </a:p>
          <a:p>
            <a:pPr>
              <a:lnSpc>
                <a:spcPts val="2600"/>
              </a:lnSpc>
              <a:tabLst>
                <a:tab pos="114300" algn="l"/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</a:rPr>
              <a:t>		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individuals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whose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jobs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fall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in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a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pay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grade.</a:t>
            </a:r>
          </a:p>
          <a:p>
            <a:pPr>
              <a:lnSpc>
                <a:spcPts val="3200"/>
              </a:lnSpc>
              <a:tabLst>
                <a:tab pos="114300" algn="l"/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</a:rPr>
              <a:t>	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•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Market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data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from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surveys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used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to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determine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a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Calibri" pitchFamily="18" charset="0"/>
              </a:rPr>
              <a:t>midpoint.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CREATING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A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PAY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STRUCTURE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DFE79-F247-4A87-A74A-18183ED9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70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017901-2A5D-49ED-A55D-E9BA572B07FF}"/>
              </a:ext>
            </a:extLst>
          </p:cNvPr>
          <p:cNvSpPr/>
          <p:nvPr/>
        </p:nvSpPr>
        <p:spPr>
          <a:xfrm>
            <a:off x="533400" y="1676400"/>
            <a:ext cx="8077200" cy="36575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7"/>
            <a:ext cx="8229600" cy="3200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000" b="1" i="1" dirty="0">
                <a:solidFill>
                  <a:srgbClr val="800000"/>
                </a:solidFill>
              </a:rPr>
              <a:t>DISCLAIMER</a:t>
            </a:r>
          </a:p>
          <a:p>
            <a:pPr marL="0" indent="0" algn="ctr">
              <a:buNone/>
            </a:pPr>
            <a:r>
              <a:rPr lang="en-US" sz="3000" i="1" dirty="0">
                <a:solidFill>
                  <a:srgbClr val="800000"/>
                </a:solidFill>
              </a:rPr>
              <a:t>The following set of slides contains proprietary information that requires attribution to various sources. It is for the purposes of training</a:t>
            </a:r>
            <a:r>
              <a:rPr lang="en-US" sz="3000" b="1" i="1" dirty="0">
                <a:solidFill>
                  <a:srgbClr val="800000"/>
                </a:solidFill>
              </a:rPr>
              <a:t> only </a:t>
            </a:r>
            <a:r>
              <a:rPr lang="en-US" sz="3000" i="1" dirty="0">
                <a:solidFill>
                  <a:srgbClr val="800000"/>
                </a:solidFill>
              </a:rPr>
              <a:t>and should not be reproduced or circulated since copyright laws may be applicable.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201" y="6019800"/>
            <a:ext cx="8229600" cy="381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09371-A2F8-4C92-8C63-5F08B1AD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8821-F538-40A8-989B-DCEF4EB530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7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PAY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VARIATIONS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667EC-6C80-430F-96A4-BA38C2EA9C2C}"/>
              </a:ext>
            </a:extLst>
          </p:cNvPr>
          <p:cNvSpPr txBox="1"/>
          <p:nvPr/>
        </p:nvSpPr>
        <p:spPr>
          <a:xfrm>
            <a:off x="2895600" y="2078751"/>
            <a:ext cx="5486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</a:rPr>
              <a:t>Red-circle rates</a:t>
            </a:r>
            <a:endParaRPr lang="en-US" sz="2400" dirty="0">
              <a:solidFill>
                <a:srgbClr val="1F497D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rgbClr val="1F497D"/>
                </a:solidFill>
              </a:rPr>
              <a:t>Rates above the range maximum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D8E44-17DD-42A3-8A34-885996D82444}"/>
              </a:ext>
            </a:extLst>
          </p:cNvPr>
          <p:cNvSpPr txBox="1"/>
          <p:nvPr/>
        </p:nvSpPr>
        <p:spPr>
          <a:xfrm>
            <a:off x="2895600" y="3606352"/>
            <a:ext cx="5486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</a:rPr>
              <a:t>Green-circle rates</a:t>
            </a:r>
            <a:endParaRPr lang="en-US" sz="2400" dirty="0">
              <a:solidFill>
                <a:srgbClr val="1F497D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rgbClr val="1F497D"/>
                </a:solidFill>
              </a:rPr>
              <a:t>Rates below the range minimum</a:t>
            </a:r>
          </a:p>
        </p:txBody>
      </p:sp>
      <p:sp>
        <p:nvSpPr>
          <p:cNvPr id="4" name="Flowchart: Summing Junction 3">
            <a:extLst>
              <a:ext uri="{FF2B5EF4-FFF2-40B4-BE49-F238E27FC236}">
                <a16:creationId xmlns:a16="http://schemas.microsoft.com/office/drawing/2014/main" id="{D126012D-A80A-4CC0-ADE0-014D10B16690}"/>
              </a:ext>
            </a:extLst>
          </p:cNvPr>
          <p:cNvSpPr/>
          <p:nvPr/>
        </p:nvSpPr>
        <p:spPr>
          <a:xfrm>
            <a:off x="1066800" y="1981200"/>
            <a:ext cx="1219200" cy="1026695"/>
          </a:xfrm>
          <a:prstGeom prst="flowChartSummingJunction">
            <a:avLst/>
          </a:prstGeom>
          <a:noFill/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>
            <a:extLst>
              <a:ext uri="{FF2B5EF4-FFF2-40B4-BE49-F238E27FC236}">
                <a16:creationId xmlns:a16="http://schemas.microsoft.com/office/drawing/2014/main" id="{2C2C54B7-9AAB-47EB-A5A5-345958B8CDFB}"/>
              </a:ext>
            </a:extLst>
          </p:cNvPr>
          <p:cNvSpPr/>
          <p:nvPr/>
        </p:nvSpPr>
        <p:spPr>
          <a:xfrm>
            <a:off x="1066800" y="3526551"/>
            <a:ext cx="1219200" cy="1026695"/>
          </a:xfrm>
          <a:prstGeom prst="flowChartSummingJunction">
            <a:avLst/>
          </a:prstGeom>
          <a:noFill/>
          <a:ln w="76200">
            <a:solidFill>
              <a:srgbClr val="23A745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F737D3-77E6-447D-A135-159C8F98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12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299BE-705F-1914-67C8-C6354E959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8D38277-5B92-7A29-EF64-5839F6C5490C}"/>
              </a:ext>
            </a:extLst>
          </p:cNvPr>
          <p:cNvSpPr txBox="1">
            <a:spLocks/>
          </p:cNvSpPr>
          <p:nvPr/>
        </p:nvSpPr>
        <p:spPr>
          <a:xfrm>
            <a:off x="6096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WAGE CURVE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764BE4-AD9A-A6FE-4161-BA0C27F3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4F2B1-839B-14B8-EF4B-ACD022E33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30360" r="7061" b="17496"/>
          <a:stretch/>
        </p:blipFill>
        <p:spPr bwMode="auto">
          <a:xfrm>
            <a:off x="1436370" y="1371600"/>
            <a:ext cx="7098030" cy="434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107360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614609" y="1295400"/>
            <a:ext cx="7914781" cy="1828800"/>
          </a:xfrm>
          <a:prstGeom prst="round2Same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rtlCol="0">
            <a:noAutofit/>
          </a:bodyPr>
          <a:lstStyle/>
          <a:p>
            <a:pPr>
              <a:lnSpc>
                <a:spcPct val="150000"/>
              </a:lnSpc>
              <a:tabLst>
                <a:tab pos="292100" algn="l"/>
                <a:tab pos="5118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• 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Paying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for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performance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beyond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expectations.</a:t>
            </a:r>
          </a:p>
          <a:p>
            <a:pPr>
              <a:lnSpc>
                <a:spcPct val="150000"/>
              </a:lnSpc>
              <a:tabLst>
                <a:tab pos="292100" algn="l"/>
                <a:tab pos="5118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• 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Motivates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employees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to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perform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at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higher levels.</a:t>
            </a:r>
          </a:p>
          <a:p>
            <a:pPr>
              <a:lnSpc>
                <a:spcPct val="150000"/>
              </a:lnSpc>
              <a:tabLst>
                <a:tab pos="292100" algn="l"/>
                <a:tab pos="5118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• 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May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be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a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factor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when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determining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overtime pay.</a:t>
            </a:r>
            <a:endParaRPr lang="en-US" altLang="zh-CN" sz="2200" dirty="0">
              <a:solidFill>
                <a:srgbClr val="1F497D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3200400"/>
            <a:ext cx="8648701" cy="838200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ts val="2900"/>
              </a:lnSpc>
              <a:tabLst>
                <a:tab pos="292100" algn="l"/>
                <a:tab pos="51181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Note that there are tax ramifications for implementing incentive pay plans.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292100" algn="l"/>
                <a:tab pos="5118100" algn="l"/>
              </a:tabLst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INCENTIVE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COMP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D9E183-DA1A-4E0A-946E-24D270B7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8812FDE-71F7-0D4D-BDEE-5C5C5C1971F4}"/>
              </a:ext>
            </a:extLst>
          </p:cNvPr>
          <p:cNvSpPr txBox="1"/>
          <p:nvPr/>
        </p:nvSpPr>
        <p:spPr>
          <a:xfrm>
            <a:off x="76200" y="4325911"/>
            <a:ext cx="8915399" cy="2074889"/>
          </a:xfrm>
          <a:prstGeom prst="foldedCorner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txBody>
          <a:bodyPr wrap="square" lIns="182880" tIns="0" rIns="91440" rtlCol="0" anchor="ctr">
            <a:noAutofit/>
          </a:bodyPr>
          <a:lstStyle/>
          <a:p>
            <a:pPr marL="457200" indent="-457200">
              <a:lnSpc>
                <a:spcPts val="1000"/>
              </a:lnSpc>
              <a:buFont typeface="Arial" pitchFamily="34" charset="0"/>
              <a:buChar char="•"/>
            </a:pPr>
            <a:endParaRPr lang="en-US" altLang="zh-CN" sz="2200" dirty="0">
              <a:solidFill>
                <a:schemeClr val="bg1"/>
              </a:solidFill>
            </a:endParaRPr>
          </a:p>
          <a:p>
            <a:pPr>
              <a:tabLst>
                <a:tab pos="292100" algn="l"/>
                <a:tab pos="3975100" algn="l"/>
              </a:tabLst>
            </a:pPr>
            <a:r>
              <a:rPr lang="en-US" altLang="zh-CN" sz="2400" dirty="0">
                <a:solidFill>
                  <a:schemeClr val="bg1"/>
                </a:solidFill>
                <a:cs typeface="Times New Roman" pitchFamily="18" charset="0"/>
              </a:rPr>
              <a:t>The wage-level decision concerns the issue of pay adequacy.</a:t>
            </a:r>
          </a:p>
          <a:p>
            <a:pPr>
              <a:tabLst>
                <a:tab pos="292100" algn="l"/>
                <a:tab pos="3975100" algn="l"/>
              </a:tabLst>
            </a:pPr>
            <a:r>
              <a:rPr lang="en-US" altLang="zh-CN" sz="2400" dirty="0">
                <a:solidFill>
                  <a:schemeClr val="bg1"/>
                </a:solidFill>
                <a:cs typeface="Times New Roman" pitchFamily="18" charset="0"/>
              </a:rPr>
              <a:t>This is a policy decision made by top management. The org may decide to lead, match or lag in the market.</a:t>
            </a:r>
          </a:p>
        </p:txBody>
      </p:sp>
    </p:spTree>
    <p:extLst>
      <p:ext uri="{BB962C8B-B14F-4D97-AF65-F5344CB8AC3E}">
        <p14:creationId xmlns:p14="http://schemas.microsoft.com/office/powerpoint/2010/main" val="3539613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752600"/>
            <a:ext cx="7315200" cy="762000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>
              <a:tabLst>
                <a:tab pos="292100" algn="l"/>
                <a:tab pos="4089400" algn="l"/>
                <a:tab pos="4686300" algn="l"/>
              </a:tabLst>
            </a:pPr>
            <a:r>
              <a:rPr lang="en-US" altLang="zh-CN" sz="2400" dirty="0">
                <a:solidFill>
                  <a:schemeClr val="bg1"/>
                </a:solidFill>
                <a:cs typeface="Times New Roman" pitchFamily="18" charset="0"/>
              </a:rPr>
              <a:t>Individual performance is the basis for pay.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3048000"/>
            <a:ext cx="7315200" cy="762000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92100" algn="l"/>
                <a:tab pos="4089400" algn="l"/>
                <a:tab pos="4686300" algn="l"/>
              </a:tabLst>
            </a:pPr>
            <a:r>
              <a:rPr lang="en-US" altLang="zh-CN" sz="2400" dirty="0">
                <a:solidFill>
                  <a:schemeClr val="bg1"/>
                </a:solidFill>
                <a:cs typeface="Times New Roman" pitchFamily="18" charset="0"/>
              </a:rPr>
              <a:t>Increases are tied to performance and job mastery.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4399" y="4419600"/>
            <a:ext cx="7315201" cy="1219200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92100" algn="l"/>
                <a:tab pos="4089400" algn="l"/>
                <a:tab pos="4686300" algn="l"/>
              </a:tabLst>
            </a:pPr>
            <a:r>
              <a:rPr lang="en-US" altLang="zh-CN" sz="2400" dirty="0">
                <a:solidFill>
                  <a:schemeClr val="bg1"/>
                </a:solidFill>
                <a:cs typeface="Times New Roman" pitchFamily="18" charset="0"/>
              </a:rPr>
              <a:t>Employers must be able to defend performance appraisal methods and differences in salary increases.</a:t>
            </a:r>
          </a:p>
        </p:txBody>
      </p:sp>
      <p:sp>
        <p:nvSpPr>
          <p:cNvPr id="3" name="Right Brace 2"/>
          <p:cNvSpPr/>
          <p:nvPr/>
        </p:nvSpPr>
        <p:spPr>
          <a:xfrm>
            <a:off x="8205620" y="2133600"/>
            <a:ext cx="328780" cy="2819400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609600" y="2133600"/>
            <a:ext cx="304800" cy="2895600"/>
          </a:xfrm>
          <a:prstGeom prst="lef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tabLst>
                <a:tab pos="292100" algn="l"/>
                <a:tab pos="4089400" algn="l"/>
                <a:tab pos="4686300" algn="l"/>
              </a:tabLst>
            </a:pPr>
            <a:r>
              <a:rPr lang="en-US" altLang="zh-CN" sz="3600" b="1" dirty="0">
                <a:solidFill>
                  <a:schemeClr val="bg1"/>
                </a:solidFill>
                <a:cs typeface="Times New Roman" pitchFamily="18" charset="0"/>
              </a:rPr>
              <a:t>MERIT</a:t>
            </a:r>
            <a:r>
              <a:rPr lang="en-US" altLang="zh-CN" sz="3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cs typeface="Times New Roman" pitchFamily="18" charset="0"/>
              </a:rPr>
              <a:t>PAY</a:t>
            </a:r>
            <a:r>
              <a:rPr lang="en-US" altLang="zh-CN" sz="3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cs typeface="Times New Roman" pitchFamily="18" charset="0"/>
              </a:rPr>
              <a:t>SYSTEM/PERFORMANCE-BASED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1DFB0-1AE3-4215-B4E3-B85BBC01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77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457201" y="2906332"/>
            <a:ext cx="8229600" cy="3279530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rtlCol="0">
            <a:noAutofit/>
          </a:bodyPr>
          <a:lstStyle/>
          <a:p>
            <a:pPr>
              <a:lnSpc>
                <a:spcPts val="1000"/>
              </a:lnSpc>
            </a:pPr>
            <a:endParaRPr lang="en-US" altLang="zh-CN" sz="2200" dirty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  <a:tabLst>
                <a:tab pos="457200" algn="l"/>
                <a:tab pos="736600" algn="l"/>
                <a:tab pos="3213100" algn="l"/>
              </a:tabLst>
            </a:pPr>
            <a:r>
              <a:rPr lang="en-US" altLang="zh-CN" sz="2200" dirty="0">
                <a:solidFill>
                  <a:schemeClr val="bg1"/>
                </a:solidFill>
              </a:rPr>
              <a:t>	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– Knowledge-based (scientists whose pay is based on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3213100" algn="l"/>
              </a:tabLst>
            </a:pPr>
            <a:r>
              <a:rPr lang="en-US" altLang="zh-CN" sz="2200" dirty="0">
                <a:solidFill>
                  <a:schemeClr val="bg1"/>
                </a:solidFill>
              </a:rPr>
              <a:t>	   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knowledge in a field or domain)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3213100" algn="l"/>
              </a:tabLst>
            </a:pPr>
            <a:endParaRPr lang="en-US" altLang="zh-CN" sz="22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3400"/>
              </a:lnSpc>
              <a:tabLst>
                <a:tab pos="457200" algn="l"/>
                <a:tab pos="736600" algn="l"/>
                <a:tab pos="3213100" algn="l"/>
              </a:tabLst>
            </a:pPr>
            <a:r>
              <a:rPr lang="en-US" altLang="zh-CN" sz="2200" dirty="0">
                <a:solidFill>
                  <a:schemeClr val="bg1"/>
                </a:solidFill>
              </a:rPr>
              <a:t>	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– Skill-based (machine operators cross-trained on a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3213100" algn="l"/>
              </a:tabLst>
            </a:pPr>
            <a:r>
              <a:rPr lang="en-US" altLang="zh-CN" sz="2200" dirty="0">
                <a:solidFill>
                  <a:schemeClr val="bg1"/>
                </a:solidFill>
              </a:rPr>
              <a:t>	   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variety of production equipment)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3213100" algn="l"/>
              </a:tabLst>
            </a:pPr>
            <a:endParaRPr lang="en-US" altLang="zh-CN" sz="22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3400"/>
              </a:lnSpc>
              <a:tabLst>
                <a:tab pos="457200" algn="l"/>
                <a:tab pos="736600" algn="l"/>
                <a:tab pos="3213100" algn="l"/>
              </a:tabLst>
            </a:pPr>
            <a:r>
              <a:rPr lang="en-US" altLang="zh-CN" sz="2200" dirty="0">
                <a:solidFill>
                  <a:schemeClr val="bg1"/>
                </a:solidFill>
              </a:rPr>
              <a:t>	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– Competency-based (professionals who excel at defined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3213100" algn="l"/>
              </a:tabLst>
            </a:pPr>
            <a:r>
              <a:rPr lang="en-US" altLang="zh-CN" sz="2200" dirty="0">
                <a:solidFill>
                  <a:schemeClr val="bg1"/>
                </a:solidFill>
              </a:rPr>
              <a:t>	   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competencies</a:t>
            </a:r>
            <a:r>
              <a:rPr lang="en-US" altLang="zh-C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7200" y="1371600"/>
            <a:ext cx="8229600" cy="6858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ts val="3300"/>
              </a:lnSpc>
              <a:tabLst>
                <a:tab pos="457200" algn="l"/>
                <a:tab pos="736600" algn="l"/>
                <a:tab pos="3213100" algn="l"/>
              </a:tabLst>
            </a:pP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Employee’s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characteristics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determine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pay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209800"/>
            <a:ext cx="7162800" cy="685800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ts val="3300"/>
              </a:lnSpc>
              <a:tabLst>
                <a:tab pos="457200" algn="l"/>
                <a:tab pos="736600" algn="l"/>
                <a:tab pos="32131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Superior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knowledge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or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skill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mastery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is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rewarded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457200" algn="l"/>
                <a:tab pos="736600" algn="l"/>
                <a:tab pos="3213100" algn="l"/>
              </a:tabLst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PERSON-BASED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251C-B12B-4E04-9EC3-42969DE7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16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DIFFERENTIAL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PAY</a:t>
            </a:r>
            <a:endParaRPr lang="en-US" sz="4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001F49-1C0D-429E-BF25-AB00A314E223}"/>
              </a:ext>
            </a:extLst>
          </p:cNvPr>
          <p:cNvSpPr/>
          <p:nvPr/>
        </p:nvSpPr>
        <p:spPr>
          <a:xfrm>
            <a:off x="2427768" y="1265368"/>
            <a:ext cx="4114800" cy="609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Shift pay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B188F-BF1B-4DDB-9C2F-FCF2A648707F}"/>
              </a:ext>
            </a:extLst>
          </p:cNvPr>
          <p:cNvSpPr/>
          <p:nvPr/>
        </p:nvSpPr>
        <p:spPr>
          <a:xfrm>
            <a:off x="2436628" y="1905000"/>
            <a:ext cx="4114800" cy="609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Emergency-shift pay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8ABBF-3829-4CAF-BFE3-45E027A8649B}"/>
              </a:ext>
            </a:extLst>
          </p:cNvPr>
          <p:cNvSpPr/>
          <p:nvPr/>
        </p:nvSpPr>
        <p:spPr>
          <a:xfrm>
            <a:off x="2427768" y="2545839"/>
            <a:ext cx="4114800" cy="634099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Premium pay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B22A13-3147-4AE0-84AC-6CB5DC9BA8F5}"/>
              </a:ext>
            </a:extLst>
          </p:cNvPr>
          <p:cNvSpPr/>
          <p:nvPr/>
        </p:nvSpPr>
        <p:spPr>
          <a:xfrm>
            <a:off x="2429540" y="3200400"/>
            <a:ext cx="4114800" cy="609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Hazard pay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B0510-A446-4AF5-A596-40182D0ED510}"/>
              </a:ext>
            </a:extLst>
          </p:cNvPr>
          <p:cNvSpPr/>
          <p:nvPr/>
        </p:nvSpPr>
        <p:spPr>
          <a:xfrm>
            <a:off x="2427768" y="3830986"/>
            <a:ext cx="4114800" cy="609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On-call or call-back pay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B1080B-D525-4F37-9A0A-F041B798E482}"/>
              </a:ext>
            </a:extLst>
          </p:cNvPr>
          <p:cNvSpPr/>
          <p:nvPr/>
        </p:nvSpPr>
        <p:spPr>
          <a:xfrm>
            <a:off x="2427768" y="4479175"/>
            <a:ext cx="4114800" cy="609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Reporting pay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7655F-15CD-4E3D-9EA1-2C29B2AD95DF}"/>
              </a:ext>
            </a:extLst>
          </p:cNvPr>
          <p:cNvSpPr/>
          <p:nvPr/>
        </p:nvSpPr>
        <p:spPr>
          <a:xfrm>
            <a:off x="2427768" y="5121767"/>
            <a:ext cx="4114800" cy="6096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Travel pay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A3439C-1770-406C-AE59-0B9C9FFC3644}"/>
              </a:ext>
            </a:extLst>
          </p:cNvPr>
          <p:cNvSpPr/>
          <p:nvPr/>
        </p:nvSpPr>
        <p:spPr>
          <a:xfrm>
            <a:off x="2133600" y="5764359"/>
            <a:ext cx="4648200" cy="8437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Based on when an employee 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14608-C877-4FBA-992B-5DE78918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8253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" grpId="0" animBg="1"/>
          <p:bldP spid="6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" grpId="0" animBg="1"/>
          <p:bldP spid="6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716391" y="2209800"/>
            <a:ext cx="7711218" cy="299000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rtlCol="0">
            <a:noAutofit/>
          </a:bodyPr>
          <a:lstStyle/>
          <a:p>
            <a:pPr>
              <a:lnSpc>
                <a:spcPts val="1000"/>
              </a:lnSpc>
            </a:pPr>
            <a:endParaRPr lang="en-US" altLang="zh-CN" sz="2200" dirty="0">
              <a:solidFill>
                <a:schemeClr val="bg1"/>
              </a:solidFill>
            </a:endParaRPr>
          </a:p>
          <a:p>
            <a:pPr>
              <a:lnSpc>
                <a:spcPts val="3300"/>
              </a:lnSpc>
              <a:tabLst>
                <a:tab pos="292100" algn="l"/>
                <a:tab pos="457200" algn="l"/>
                <a:tab pos="736600" algn="l"/>
                <a:tab pos="21209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• 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Straight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piece-rate</a:t>
            </a:r>
          </a:p>
          <a:p>
            <a:pPr>
              <a:lnSpc>
                <a:spcPts val="3400"/>
              </a:lnSpc>
              <a:tabLst>
                <a:tab pos="292100" algn="l"/>
                <a:tab pos="457200" algn="l"/>
                <a:tab pos="736600" algn="l"/>
                <a:tab pos="2120900" algn="l"/>
              </a:tabLst>
            </a:pPr>
            <a:r>
              <a:rPr lang="en-US" altLang="zh-CN" sz="2200" dirty="0">
                <a:solidFill>
                  <a:schemeClr val="bg1"/>
                </a:solidFill>
              </a:rPr>
              <a:t>		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− Base wage rate plus additional compensation for</a:t>
            </a:r>
          </a:p>
          <a:p>
            <a:pPr>
              <a:lnSpc>
                <a:spcPts val="2800"/>
              </a:lnSpc>
              <a:tabLst>
                <a:tab pos="292100" algn="l"/>
                <a:tab pos="457200" algn="l"/>
                <a:tab pos="736600" algn="l"/>
                <a:tab pos="2120900" algn="l"/>
              </a:tabLst>
            </a:pPr>
            <a:r>
              <a:rPr lang="en-US" altLang="zh-CN" sz="2200" dirty="0">
                <a:solidFill>
                  <a:schemeClr val="bg1"/>
                </a:solidFill>
              </a:rPr>
              <a:t>		   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output</a:t>
            </a:r>
          </a:p>
          <a:p>
            <a:pPr>
              <a:lnSpc>
                <a:spcPts val="4000"/>
              </a:lnSpc>
              <a:tabLst>
                <a:tab pos="292100" algn="l"/>
                <a:tab pos="457200" algn="l"/>
                <a:tab pos="736600" algn="l"/>
                <a:tab pos="21209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• 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Differential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piece-rate</a:t>
            </a:r>
          </a:p>
          <a:p>
            <a:pPr>
              <a:lnSpc>
                <a:spcPts val="3400"/>
              </a:lnSpc>
              <a:tabLst>
                <a:tab pos="292100" algn="l"/>
                <a:tab pos="457200" algn="l"/>
                <a:tab pos="736600" algn="l"/>
                <a:tab pos="2120900" algn="l"/>
              </a:tabLst>
            </a:pPr>
            <a:r>
              <a:rPr lang="en-US" altLang="zh-CN" sz="2200" dirty="0">
                <a:solidFill>
                  <a:schemeClr val="bg1"/>
                </a:solidFill>
              </a:rPr>
              <a:t>		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− One piece rate up to the standard and a higher rate</a:t>
            </a:r>
          </a:p>
          <a:p>
            <a:pPr>
              <a:lnSpc>
                <a:spcPts val="2800"/>
              </a:lnSpc>
              <a:tabLst>
                <a:tab pos="292100" algn="l"/>
                <a:tab pos="457200" algn="l"/>
                <a:tab pos="736600" algn="l"/>
                <a:tab pos="2120900" algn="l"/>
              </a:tabLst>
            </a:pPr>
            <a:r>
              <a:rPr lang="en-US" altLang="zh-CN" sz="2200" dirty="0">
                <a:solidFill>
                  <a:schemeClr val="bg1"/>
                </a:solidFill>
              </a:rPr>
              <a:t>		    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after the standard is exceeded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16391" y="5334000"/>
            <a:ext cx="7711218" cy="7620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tabLst>
                <a:tab pos="292100" algn="l"/>
                <a:tab pos="457200" algn="l"/>
                <a:tab pos="736600" algn="l"/>
                <a:tab pos="2120900" algn="l"/>
              </a:tabLst>
            </a:pP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Works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best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in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assembly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and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manufacturing situations.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1257300" y="1600200"/>
            <a:ext cx="6629400" cy="59886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tabLst>
                <a:tab pos="292100" algn="l"/>
                <a:tab pos="457200" algn="l"/>
                <a:tab pos="736600" algn="l"/>
                <a:tab pos="21209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Pay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is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determined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by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employee’s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output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292100" algn="l"/>
                <a:tab pos="457200" algn="l"/>
                <a:tab pos="736600" algn="l"/>
                <a:tab pos="2120900" algn="l"/>
              </a:tabLst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PRODUCTIVITY-BASED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B072B-072B-41C4-AD18-608295AB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99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INDIVIDUAL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INCENTIVE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PLANS</a:t>
            </a:r>
            <a:endParaRPr lang="en-US" sz="4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8651CDD-4112-4C91-A947-618D79F3D1B6}"/>
              </a:ext>
            </a:extLst>
          </p:cNvPr>
          <p:cNvSpPr txBox="1"/>
          <p:nvPr/>
        </p:nvSpPr>
        <p:spPr>
          <a:xfrm>
            <a:off x="457200" y="1371600"/>
            <a:ext cx="8229600" cy="6858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>
                <a:tab pos="292100" algn="l"/>
                <a:tab pos="19304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Improve individual performance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33063EE-98A2-47BA-A789-DFF824AFBE53}"/>
              </a:ext>
            </a:extLst>
          </p:cNvPr>
          <p:cNvSpPr txBox="1"/>
          <p:nvPr/>
        </p:nvSpPr>
        <p:spPr>
          <a:xfrm>
            <a:off x="457200" y="2057400"/>
            <a:ext cx="8229600" cy="490369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>
                <a:tab pos="292100" algn="l"/>
                <a:tab pos="19304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Kept separate from base pay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250993-5812-4CD4-AF9D-951F62F02E97}"/>
              </a:ext>
            </a:extLst>
          </p:cNvPr>
          <p:cNvGrpSpPr/>
          <p:nvPr/>
        </p:nvGrpSpPr>
        <p:grpSpPr>
          <a:xfrm>
            <a:off x="685800" y="2590801"/>
            <a:ext cx="3733800" cy="868680"/>
            <a:chOff x="685800" y="3039932"/>
            <a:chExt cx="3733800" cy="14495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8EA359-FB87-4523-9F2F-4641187206BC}"/>
                </a:ext>
              </a:extLst>
            </p:cNvPr>
            <p:cNvSpPr/>
            <p:nvPr/>
          </p:nvSpPr>
          <p:spPr>
            <a:xfrm rot="10800000" flipV="1">
              <a:off x="685800" y="3039932"/>
              <a:ext cx="3733800" cy="14495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1F497D"/>
                  </a:solidFill>
                </a:rPr>
                <a:t>Piece rates</a:t>
              </a:r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E0EB0B60-AB00-484F-9F49-41C7562AAE76}"/>
                </a:ext>
              </a:extLst>
            </p:cNvPr>
            <p:cNvSpPr/>
            <p:nvPr/>
          </p:nvSpPr>
          <p:spPr>
            <a:xfrm rot="10800000">
              <a:off x="685800" y="3044414"/>
              <a:ext cx="3733800" cy="533400"/>
            </a:xfrm>
            <a:prstGeom prst="triangle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10A432-6D56-40C7-AF5C-06F61C2BDC07}"/>
              </a:ext>
            </a:extLst>
          </p:cNvPr>
          <p:cNvGrpSpPr/>
          <p:nvPr/>
        </p:nvGrpSpPr>
        <p:grpSpPr>
          <a:xfrm>
            <a:off x="4686300" y="2631627"/>
            <a:ext cx="3733800" cy="1203884"/>
            <a:chOff x="685800" y="3039932"/>
            <a:chExt cx="3733800" cy="14495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97FB89-34F7-4773-8390-57A9437CBA83}"/>
                </a:ext>
              </a:extLst>
            </p:cNvPr>
            <p:cNvSpPr/>
            <p:nvPr/>
          </p:nvSpPr>
          <p:spPr>
            <a:xfrm rot="10800000" flipV="1">
              <a:off x="685800" y="3039932"/>
              <a:ext cx="3733800" cy="14495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1F497D"/>
                  </a:solidFill>
                </a:rPr>
                <a:t>Sales Commissions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5B9606D-6ACA-41B8-8719-AAC967D3D112}"/>
                </a:ext>
              </a:extLst>
            </p:cNvPr>
            <p:cNvSpPr/>
            <p:nvPr/>
          </p:nvSpPr>
          <p:spPr>
            <a:xfrm rot="10800000">
              <a:off x="685800" y="3044414"/>
              <a:ext cx="3733800" cy="533400"/>
            </a:xfrm>
            <a:prstGeom prst="triangle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592210-9CA2-4A69-9EB9-96D9176C4264}"/>
              </a:ext>
            </a:extLst>
          </p:cNvPr>
          <p:cNvGrpSpPr/>
          <p:nvPr/>
        </p:nvGrpSpPr>
        <p:grpSpPr>
          <a:xfrm>
            <a:off x="685800" y="4589034"/>
            <a:ext cx="3733800" cy="1025562"/>
            <a:chOff x="685800" y="3039932"/>
            <a:chExt cx="3733800" cy="14495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18A4AA-9FE2-4158-BC86-2050C7E75318}"/>
                </a:ext>
              </a:extLst>
            </p:cNvPr>
            <p:cNvSpPr/>
            <p:nvPr/>
          </p:nvSpPr>
          <p:spPr>
            <a:xfrm rot="10800000" flipV="1">
              <a:off x="685800" y="3039932"/>
              <a:ext cx="3733800" cy="14495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1F497D"/>
                  </a:solidFill>
                </a:rPr>
                <a:t>Bonuses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785535-AB03-4B8A-828B-B717A47B508D}"/>
                </a:ext>
              </a:extLst>
            </p:cNvPr>
            <p:cNvSpPr/>
            <p:nvPr/>
          </p:nvSpPr>
          <p:spPr>
            <a:xfrm rot="10800000">
              <a:off x="685800" y="3044414"/>
              <a:ext cx="3733800" cy="533400"/>
            </a:xfrm>
            <a:prstGeom prst="triangle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D45D26-2FBB-428D-85C2-E6DDF66452AC}"/>
              </a:ext>
            </a:extLst>
          </p:cNvPr>
          <p:cNvGrpSpPr/>
          <p:nvPr/>
        </p:nvGrpSpPr>
        <p:grpSpPr>
          <a:xfrm>
            <a:off x="4724402" y="3910379"/>
            <a:ext cx="3733800" cy="1449593"/>
            <a:chOff x="685800" y="3039932"/>
            <a:chExt cx="3733800" cy="144959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974769-AA7F-46EA-80C5-D3410125A2FB}"/>
                </a:ext>
              </a:extLst>
            </p:cNvPr>
            <p:cNvSpPr/>
            <p:nvPr/>
          </p:nvSpPr>
          <p:spPr>
            <a:xfrm rot="10800000" flipV="1">
              <a:off x="685800" y="3039932"/>
              <a:ext cx="3733800" cy="14495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1F497D"/>
                  </a:solidFill>
                </a:rPr>
                <a:t>Halsey Premium Plan</a:t>
              </a: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8701D80-63DD-4F1D-95A6-257C2324367B}"/>
                </a:ext>
              </a:extLst>
            </p:cNvPr>
            <p:cNvSpPr/>
            <p:nvPr/>
          </p:nvSpPr>
          <p:spPr>
            <a:xfrm rot="10800000">
              <a:off x="685800" y="3044414"/>
              <a:ext cx="3733800" cy="533400"/>
            </a:xfrm>
            <a:prstGeom prst="triangle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5502D5-219E-4C55-A8BD-683DBD9E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997A19-48AD-1414-1F33-9E9C16D632C5}"/>
              </a:ext>
            </a:extLst>
          </p:cNvPr>
          <p:cNvGrpSpPr/>
          <p:nvPr/>
        </p:nvGrpSpPr>
        <p:grpSpPr>
          <a:xfrm>
            <a:off x="685800" y="3573331"/>
            <a:ext cx="3733800" cy="1015702"/>
            <a:chOff x="685800" y="3039932"/>
            <a:chExt cx="3733800" cy="1449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AF91E3-AAB1-3C65-E9CC-29BBCD05E990}"/>
                </a:ext>
              </a:extLst>
            </p:cNvPr>
            <p:cNvSpPr/>
            <p:nvPr/>
          </p:nvSpPr>
          <p:spPr>
            <a:xfrm rot="10800000" flipV="1">
              <a:off x="685800" y="3039932"/>
              <a:ext cx="3733800" cy="14495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1F497D"/>
                  </a:solidFill>
                </a:rPr>
                <a:t>Standard Hour Plans 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598B229-E1AE-8D9F-9040-AA3EC8503BF8}"/>
                </a:ext>
              </a:extLst>
            </p:cNvPr>
            <p:cNvSpPr/>
            <p:nvPr/>
          </p:nvSpPr>
          <p:spPr>
            <a:xfrm rot="10800000">
              <a:off x="685800" y="3044414"/>
              <a:ext cx="3733800" cy="533400"/>
            </a:xfrm>
            <a:prstGeom prst="triangle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099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DIRECT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SALES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COMPENSATION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3E89E-2D91-46A0-931D-A12465E96FE5}"/>
              </a:ext>
            </a:extLst>
          </p:cNvPr>
          <p:cNvSpPr txBox="1"/>
          <p:nvPr/>
        </p:nvSpPr>
        <p:spPr>
          <a:xfrm>
            <a:off x="533400" y="14478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1F497D"/>
                </a:solidFill>
              </a:rPr>
              <a:t>Straight salary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F7A0B-E841-4A33-842B-DEEC415D271B}"/>
              </a:ext>
            </a:extLst>
          </p:cNvPr>
          <p:cNvSpPr txBox="1"/>
          <p:nvPr/>
        </p:nvSpPr>
        <p:spPr>
          <a:xfrm>
            <a:off x="3695700" y="14478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1F497D"/>
                </a:solidFill>
              </a:rPr>
              <a:t>Straight commission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44B3C-834E-4CD2-8F29-86FEF2845472}"/>
              </a:ext>
            </a:extLst>
          </p:cNvPr>
          <p:cNvSpPr txBox="1"/>
          <p:nvPr/>
        </p:nvSpPr>
        <p:spPr>
          <a:xfrm>
            <a:off x="6858000" y="14478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1F497D"/>
                </a:solidFill>
              </a:rPr>
              <a:t>Salary plus commission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97107D-0677-4EB7-9C12-AEEF89A8E945}"/>
              </a:ext>
            </a:extLst>
          </p:cNvPr>
          <p:cNvCxnSpPr/>
          <p:nvPr/>
        </p:nvCxnSpPr>
        <p:spPr>
          <a:xfrm>
            <a:off x="762000" y="2320379"/>
            <a:ext cx="7696200" cy="0"/>
          </a:xfrm>
          <a:prstGeom prst="straightConnector1">
            <a:avLst/>
          </a:prstGeom>
          <a:ln w="76200">
            <a:solidFill>
              <a:srgbClr val="1F497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6AD864-7E69-4CCB-87D6-CB7729C1411C}"/>
              </a:ext>
            </a:extLst>
          </p:cNvPr>
          <p:cNvSpPr txBox="1"/>
          <p:nvPr/>
        </p:nvSpPr>
        <p:spPr>
          <a:xfrm>
            <a:off x="3695700" y="2437748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1F497D"/>
                </a:solidFill>
              </a:rPr>
              <a:t>Use when: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DCD6C6-1211-410C-A71B-6B058C2F21EC}"/>
              </a:ext>
            </a:extLst>
          </p:cNvPr>
          <p:cNvSpPr/>
          <p:nvPr/>
        </p:nvSpPr>
        <p:spPr>
          <a:xfrm>
            <a:off x="800098" y="3079530"/>
            <a:ext cx="2095502" cy="3016467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There is a long sales cycle.</a:t>
            </a:r>
          </a:p>
          <a:p>
            <a:endParaRPr lang="en-US" sz="2200" dirty="0"/>
          </a:p>
          <a:p>
            <a:r>
              <a:rPr lang="en-US" sz="2200" dirty="0"/>
              <a:t>More time is spent on service than sales.</a:t>
            </a:r>
          </a:p>
          <a:p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CAD18B-B612-4455-9FA1-95E611518D33}"/>
              </a:ext>
            </a:extLst>
          </p:cNvPr>
          <p:cNvSpPr/>
          <p:nvPr/>
        </p:nvSpPr>
        <p:spPr>
          <a:xfrm>
            <a:off x="3524249" y="3079528"/>
            <a:ext cx="2095502" cy="3016466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Goal is to increase volume and control costs.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90807-F55D-4449-86D3-8C0BA6A082A9}"/>
              </a:ext>
            </a:extLst>
          </p:cNvPr>
          <p:cNvSpPr/>
          <p:nvPr/>
        </p:nvSpPr>
        <p:spPr>
          <a:xfrm>
            <a:off x="6248400" y="3079528"/>
            <a:ext cx="2095502" cy="3016463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Company needs to reward behaviors that support strategy.</a:t>
            </a:r>
          </a:p>
          <a:p>
            <a:endParaRPr lang="en-US" sz="2200" dirty="0"/>
          </a:p>
          <a:p>
            <a:r>
              <a:rPr lang="en-US" sz="2200" dirty="0"/>
              <a:t>Plan needs to be adaptable.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08DE3C-BE16-45A0-AAD5-CD98C6AD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15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8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143000" y="1443508"/>
            <a:ext cx="22860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00"/>
              </a:lnSpc>
              <a:tabLst>
                <a:tab pos="457200" algn="l"/>
                <a:tab pos="736600" algn="l"/>
                <a:tab pos="914400" algn="l"/>
                <a:tab pos="1143000" algn="l"/>
                <a:tab pos="3213100" algn="l"/>
              </a:tabLst>
            </a:pPr>
            <a:r>
              <a:rPr lang="en-US" altLang="zh-CN" sz="2400" b="1" dirty="0">
                <a:solidFill>
                  <a:schemeClr val="bg1"/>
                </a:solidFill>
                <a:cs typeface="Times New Roman" pitchFamily="18" charset="0"/>
              </a:rPr>
              <a:t>Gain sharing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2053108"/>
            <a:ext cx="6705600" cy="3361384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457200" algn="l"/>
                <a:tab pos="736600" algn="l"/>
                <a:tab pos="914400" algn="l"/>
                <a:tab pos="1143000" algn="l"/>
                <a:tab pos="3213100" algn="l"/>
              </a:tabLst>
            </a:pPr>
            <a:endParaRPr lang="en-US" altLang="zh-CN" sz="2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tabLst>
                <a:tab pos="457200" algn="l"/>
                <a:tab pos="736600" algn="l"/>
                <a:tab pos="914400" algn="l"/>
                <a:tab pos="1143000" algn="l"/>
                <a:tab pos="3213100" algn="l"/>
              </a:tabLst>
            </a:pPr>
            <a:r>
              <a:rPr lang="en-US" altLang="zh-CN" sz="2400" dirty="0">
                <a:solidFill>
                  <a:schemeClr val="bg1"/>
                </a:solidFill>
                <a:cs typeface="Times New Roman" pitchFamily="18" charset="0"/>
              </a:rPr>
              <a:t> Organization shares a portion of the gains</a:t>
            </a:r>
          </a:p>
          <a:p>
            <a:pPr>
              <a:tabLst>
                <a:tab pos="457200" algn="l"/>
                <a:tab pos="736600" algn="l"/>
                <a:tab pos="914400" algn="l"/>
                <a:tab pos="1143000" algn="l"/>
                <a:tab pos="3213100" algn="l"/>
              </a:tabLst>
            </a:pPr>
            <a:r>
              <a:rPr lang="en-US" altLang="zh-CN" sz="2400" dirty="0">
                <a:solidFill>
                  <a:schemeClr val="bg1"/>
                </a:solidFill>
                <a:cs typeface="Times New Roman" pitchFamily="18" charset="0"/>
              </a:rPr>
              <a:t>    realized from group effort. </a:t>
            </a:r>
          </a:p>
          <a:p>
            <a:pPr>
              <a:tabLst>
                <a:tab pos="457200" algn="l"/>
                <a:tab pos="736600" algn="l"/>
                <a:tab pos="914400" algn="l"/>
                <a:tab pos="1143000" algn="l"/>
                <a:tab pos="3213100" algn="l"/>
              </a:tabLst>
            </a:pPr>
            <a:endParaRPr lang="en-US" altLang="zh-CN" sz="2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tabLst>
                <a:tab pos="457200" algn="l"/>
                <a:tab pos="736600" algn="l"/>
                <a:tab pos="914400" algn="l"/>
                <a:tab pos="1143000" algn="l"/>
                <a:tab pos="3213100" algn="l"/>
              </a:tabLst>
            </a:pPr>
            <a:r>
              <a:rPr lang="en-US" altLang="zh-CN" dirty="0">
                <a:solidFill>
                  <a:schemeClr val="bg1"/>
                </a:solidFill>
              </a:rPr>
              <a:t>		</a:t>
            </a:r>
            <a:endParaRPr lang="en-US" altLang="zh-CN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457200" algn="l"/>
                <a:tab pos="736600" algn="l"/>
                <a:tab pos="914400" algn="l"/>
                <a:tab pos="1143000" algn="l"/>
                <a:tab pos="3213100" algn="l"/>
              </a:tabLst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GROUP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INCENTIVE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5C1B9-7444-4A9C-961A-651588F8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61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  <a:tabLst/>
            </a:pPr>
            <a:r>
              <a:rPr lang="en-US" altLang="zh-CN" sz="4000" b="1" dirty="0">
                <a:solidFill>
                  <a:schemeClr val="bg1"/>
                </a:solidFill>
                <a:latin typeface="Arial Black"/>
                <a:cs typeface="Arial Black"/>
              </a:rPr>
              <a:t>TOTAL REWARDS:</a:t>
            </a:r>
          </a:p>
          <a:p>
            <a:pPr>
              <a:lnSpc>
                <a:spcPts val="4200"/>
              </a:lnSpc>
              <a:tabLst/>
            </a:pPr>
            <a:r>
              <a:rPr lang="en-US" altLang="zh-CN" sz="4000" b="1" dirty="0">
                <a:solidFill>
                  <a:schemeClr val="bg1"/>
                </a:solidFill>
                <a:latin typeface="Arial Black"/>
                <a:cs typeface="Arial Black"/>
              </a:rPr>
              <a:t>FINANCIAL &amp; NON-FINANCIAL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CD5989-1A93-45F6-B5DE-3C395F2E48D7}"/>
              </a:ext>
            </a:extLst>
          </p:cNvPr>
          <p:cNvSpPr/>
          <p:nvPr/>
        </p:nvSpPr>
        <p:spPr>
          <a:xfrm>
            <a:off x="4953000" y="1270518"/>
            <a:ext cx="2710355" cy="5306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Inducements: </a:t>
            </a:r>
          </a:p>
          <a:p>
            <a:pPr algn="ctr"/>
            <a:r>
              <a:rPr lang="en-US" b="1" dirty="0"/>
              <a:t>Rewards for 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EF07B8-835C-40A9-8FDB-28F9A86C6765}"/>
              </a:ext>
            </a:extLst>
          </p:cNvPr>
          <p:cNvSpPr/>
          <p:nvPr/>
        </p:nvSpPr>
        <p:spPr>
          <a:xfrm>
            <a:off x="4038600" y="2029094"/>
            <a:ext cx="2011680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Financial Compensation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E0DE13-6AA5-4C24-8794-C3F1B01BD5A0}"/>
              </a:ext>
            </a:extLst>
          </p:cNvPr>
          <p:cNvSpPr/>
          <p:nvPr/>
        </p:nvSpPr>
        <p:spPr>
          <a:xfrm>
            <a:off x="6324600" y="2029094"/>
            <a:ext cx="2362200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Non-financial Compensation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29C5FE4-257E-4D4A-A8F3-7E4153E434B2}"/>
              </a:ext>
            </a:extLst>
          </p:cNvPr>
          <p:cNvGrpSpPr/>
          <p:nvPr/>
        </p:nvGrpSpPr>
        <p:grpSpPr>
          <a:xfrm>
            <a:off x="457200" y="1219200"/>
            <a:ext cx="2956560" cy="5137150"/>
            <a:chOff x="457200" y="1238808"/>
            <a:chExt cx="2956560" cy="4476192"/>
          </a:xfrm>
        </p:grpSpPr>
        <p:sp>
          <p:nvSpPr>
            <p:cNvPr id="7" name="TextBox 1"/>
            <p:cNvSpPr txBox="1"/>
            <p:nvPr/>
          </p:nvSpPr>
          <p:spPr>
            <a:xfrm>
              <a:off x="457200" y="1981200"/>
              <a:ext cx="2956560" cy="3733800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1440" tIns="91440" rIns="91440" bIns="91440" rtlCol="0">
              <a:noAutofit/>
            </a:bodyPr>
            <a:lstStyle/>
            <a:p>
              <a:pPr>
                <a:lnSpc>
                  <a:spcPts val="1700"/>
                </a:lnSpc>
                <a:tabLst/>
              </a:pPr>
              <a:r>
                <a:rPr lang="en-US" altLang="zh-CN" sz="2200" dirty="0">
                  <a:solidFill>
                    <a:srgbClr val="1F497D"/>
                  </a:solidFill>
                  <a:cs typeface="Times New Roman" pitchFamily="18" charset="0"/>
                </a:rPr>
                <a:t>People are willing to</a:t>
              </a:r>
            </a:p>
            <a:p>
              <a:pPr>
                <a:lnSpc>
                  <a:spcPts val="1900"/>
                </a:lnSpc>
                <a:tabLst/>
              </a:pPr>
              <a:r>
                <a:rPr lang="en-US" altLang="zh-CN" sz="2200" dirty="0">
                  <a:solidFill>
                    <a:srgbClr val="1F497D"/>
                  </a:solidFill>
                  <a:cs typeface="Times New Roman" pitchFamily="18" charset="0"/>
                </a:rPr>
                <a:t>work for the inducements or rewards they receive from working.</a:t>
              </a:r>
            </a:p>
            <a:p>
              <a:pPr>
                <a:lnSpc>
                  <a:spcPts val="1000"/>
                </a:lnSpc>
              </a:pPr>
              <a:endParaRPr lang="en-US" altLang="zh-CN" sz="2200" dirty="0">
                <a:solidFill>
                  <a:srgbClr val="1F497D"/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sz="2200" dirty="0">
                <a:solidFill>
                  <a:srgbClr val="1F497D"/>
                </a:solidFill>
              </a:endParaRPr>
            </a:p>
            <a:p>
              <a:pPr>
                <a:lnSpc>
                  <a:spcPct val="80000"/>
                </a:lnSpc>
                <a:tabLst/>
              </a:pPr>
              <a:r>
                <a:rPr lang="en-US" altLang="zh-CN" sz="2200" dirty="0">
                  <a:solidFill>
                    <a:srgbClr val="1F497D"/>
                  </a:solidFill>
                  <a:cs typeface="Times New Roman" pitchFamily="18" charset="0"/>
                </a:rPr>
                <a:t>An employment</a:t>
              </a:r>
            </a:p>
            <a:p>
              <a:pPr>
                <a:lnSpc>
                  <a:spcPct val="80000"/>
                </a:lnSpc>
                <a:tabLst/>
              </a:pPr>
              <a:r>
                <a:rPr lang="en-US" altLang="zh-CN" sz="2200" dirty="0">
                  <a:solidFill>
                    <a:srgbClr val="1F497D"/>
                  </a:solidFill>
                  <a:cs typeface="Times New Roman" pitchFamily="18" charset="0"/>
                </a:rPr>
                <a:t>exchange occurs when there is a balance between the inducements offered by the organization and the contributions made by the employees.</a:t>
              </a: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6B1C07E1-FD1F-4722-9104-C0860E2A5F87}"/>
                </a:ext>
              </a:extLst>
            </p:cNvPr>
            <p:cNvSpPr txBox="1"/>
            <p:nvPr/>
          </p:nvSpPr>
          <p:spPr>
            <a:xfrm>
              <a:off x="457200" y="1238808"/>
              <a:ext cx="2956560" cy="742392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1440" tIns="91440" rIns="91440" bIns="91440" rtlCol="0" anchor="ctr">
              <a:noAutofit/>
            </a:bodyPr>
            <a:lstStyle/>
            <a:p>
              <a:pPr algn="ctr">
                <a:lnSpc>
                  <a:spcPct val="90000"/>
                </a:lnSpc>
                <a:tabLst/>
              </a:pPr>
              <a:r>
                <a:rPr lang="en-US" altLang="zh-CN" sz="2200" dirty="0">
                  <a:solidFill>
                    <a:schemeClr val="bg1"/>
                  </a:solidFill>
                  <a:cs typeface="Times New Roman" pitchFamily="18" charset="0"/>
                </a:rPr>
                <a:t>Compensation &amp; Indirect Comp: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AE84D9-F8BF-41C7-ACCA-AFFC7F327F5A}"/>
              </a:ext>
            </a:extLst>
          </p:cNvPr>
          <p:cNvGrpSpPr/>
          <p:nvPr/>
        </p:nvGrpSpPr>
        <p:grpSpPr>
          <a:xfrm>
            <a:off x="3505200" y="2763462"/>
            <a:ext cx="1592054" cy="1884738"/>
            <a:chOff x="3505200" y="2763462"/>
            <a:chExt cx="1592054" cy="18847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CA6F74-98F0-4A16-975A-A448BDD6C8D9}"/>
                </a:ext>
              </a:extLst>
            </p:cNvPr>
            <p:cNvSpPr/>
            <p:nvPr/>
          </p:nvSpPr>
          <p:spPr>
            <a:xfrm>
              <a:off x="3505200" y="2763462"/>
              <a:ext cx="1592054" cy="3810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Incentives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EA2D9E-6DC7-40DE-BBB9-CBCAFB99D58C}"/>
                </a:ext>
              </a:extLst>
            </p:cNvPr>
            <p:cNvSpPr/>
            <p:nvPr/>
          </p:nvSpPr>
          <p:spPr>
            <a:xfrm>
              <a:off x="3505200" y="3124200"/>
              <a:ext cx="1592054" cy="1524000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dirty="0">
                  <a:solidFill>
                    <a:srgbClr val="1F497D"/>
                  </a:solidFill>
                </a:rPr>
                <a:t>Merit Pay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Piece rate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Incentives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Bonuses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Group Incentives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Gain Sharing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Profit Sharing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Executive Incentives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A76C3D-B5C5-4640-A822-5AE467F27B9C}"/>
              </a:ext>
            </a:extLst>
          </p:cNvPr>
          <p:cNvGrpSpPr/>
          <p:nvPr/>
        </p:nvGrpSpPr>
        <p:grpSpPr>
          <a:xfrm>
            <a:off x="4275346" y="4724400"/>
            <a:ext cx="1774934" cy="1600200"/>
            <a:chOff x="4275346" y="4724400"/>
            <a:chExt cx="1774934" cy="1600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A9BB5A-1E40-4EB4-A5EC-56681A00ECD5}"/>
                </a:ext>
              </a:extLst>
            </p:cNvPr>
            <p:cNvSpPr/>
            <p:nvPr/>
          </p:nvSpPr>
          <p:spPr>
            <a:xfrm>
              <a:off x="4275346" y="4724400"/>
              <a:ext cx="1774934" cy="3810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Benefits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6500E9-762C-4C3E-9A3E-F38DD88C64F3}"/>
                </a:ext>
              </a:extLst>
            </p:cNvPr>
            <p:cNvSpPr/>
            <p:nvPr/>
          </p:nvSpPr>
          <p:spPr>
            <a:xfrm>
              <a:off x="4275346" y="5085138"/>
              <a:ext cx="1774934" cy="1239462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dirty="0">
                  <a:solidFill>
                    <a:srgbClr val="1F497D"/>
                  </a:solidFill>
                </a:rPr>
                <a:t>Health Care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Accident Insurance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Pay for Time Not Worked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Worker’s Compensation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Social Security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Employee Services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3D89C8-DABB-4CD8-90D9-5BF7BEF72328}"/>
              </a:ext>
            </a:extLst>
          </p:cNvPr>
          <p:cNvGrpSpPr/>
          <p:nvPr/>
        </p:nvGrpSpPr>
        <p:grpSpPr>
          <a:xfrm>
            <a:off x="5543681" y="2691883"/>
            <a:ext cx="933319" cy="1093235"/>
            <a:chOff x="5543681" y="2691883"/>
            <a:chExt cx="933319" cy="109323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8001EA-3B9E-4DE0-858C-4444784B181E}"/>
                </a:ext>
              </a:extLst>
            </p:cNvPr>
            <p:cNvSpPr/>
            <p:nvPr/>
          </p:nvSpPr>
          <p:spPr>
            <a:xfrm>
              <a:off x="5543681" y="2691883"/>
              <a:ext cx="933319" cy="3810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Direct Pay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0DBBDB-BCEB-4903-9859-A02682BFCF11}"/>
                </a:ext>
              </a:extLst>
            </p:cNvPr>
            <p:cNvSpPr/>
            <p:nvPr/>
          </p:nvSpPr>
          <p:spPr>
            <a:xfrm>
              <a:off x="5543681" y="3052621"/>
              <a:ext cx="933319" cy="732497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1F497D"/>
                  </a:solidFill>
                </a:rPr>
                <a:t>Wages</a:t>
              </a:r>
            </a:p>
            <a:p>
              <a:pPr algn="ctr"/>
              <a:r>
                <a:rPr lang="en-US" sz="1200" dirty="0">
                  <a:solidFill>
                    <a:srgbClr val="1F497D"/>
                  </a:solidFill>
                </a:rPr>
                <a:t>Salary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573349-6C88-46B7-9EBF-950D575A98C4}"/>
              </a:ext>
            </a:extLst>
          </p:cNvPr>
          <p:cNvGrpSpPr/>
          <p:nvPr/>
        </p:nvGrpSpPr>
        <p:grpSpPr>
          <a:xfrm>
            <a:off x="7453504" y="2709720"/>
            <a:ext cx="1592054" cy="1598254"/>
            <a:chOff x="7453504" y="2709720"/>
            <a:chExt cx="1592054" cy="15982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D9FC35-E9BF-49DB-8ECC-004881ABA52C}"/>
                </a:ext>
              </a:extLst>
            </p:cNvPr>
            <p:cNvSpPr/>
            <p:nvPr/>
          </p:nvSpPr>
          <p:spPr>
            <a:xfrm>
              <a:off x="7453504" y="2709720"/>
              <a:ext cx="1592054" cy="3810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Job Content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8886C6-5975-4522-9108-A1EEA110B57F}"/>
                </a:ext>
              </a:extLst>
            </p:cNvPr>
            <p:cNvSpPr/>
            <p:nvPr/>
          </p:nvSpPr>
          <p:spPr>
            <a:xfrm>
              <a:off x="7453504" y="3070458"/>
              <a:ext cx="1592054" cy="1237516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dirty="0">
                  <a:solidFill>
                    <a:srgbClr val="1F497D"/>
                  </a:solidFill>
                </a:rPr>
                <a:t>Interesting duties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Responsibilities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Achievements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Recognition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Challenges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Advancement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E0792E-8AB3-4E4D-AF71-DD85DBD29348}"/>
              </a:ext>
            </a:extLst>
          </p:cNvPr>
          <p:cNvGrpSpPr/>
          <p:nvPr/>
        </p:nvGrpSpPr>
        <p:grpSpPr>
          <a:xfrm>
            <a:off x="6436010" y="4516062"/>
            <a:ext cx="2250790" cy="1709880"/>
            <a:chOff x="6436010" y="4516062"/>
            <a:chExt cx="2030220" cy="170988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117D6C6-CE34-40DE-90AD-728561FC5535}"/>
                </a:ext>
              </a:extLst>
            </p:cNvPr>
            <p:cNvSpPr/>
            <p:nvPr/>
          </p:nvSpPr>
          <p:spPr>
            <a:xfrm>
              <a:off x="6436010" y="4516062"/>
              <a:ext cx="2030220" cy="3810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Job Environment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C26024-8C12-488A-894C-07A99117B028}"/>
                </a:ext>
              </a:extLst>
            </p:cNvPr>
            <p:cNvSpPr/>
            <p:nvPr/>
          </p:nvSpPr>
          <p:spPr>
            <a:xfrm>
              <a:off x="6436010" y="4876800"/>
              <a:ext cx="2030220" cy="1349142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dirty="0">
                  <a:solidFill>
                    <a:srgbClr val="1F497D"/>
                  </a:solidFill>
                </a:rPr>
                <a:t>Comfortable Working Conditions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Friendly Co-workers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Considerate Supervision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Status and Position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Fair Company Policies</a:t>
              </a:r>
            </a:p>
            <a:p>
              <a:r>
                <a:rPr lang="en-US" sz="1200" dirty="0">
                  <a:solidFill>
                    <a:srgbClr val="1F497D"/>
                  </a:solidFill>
                </a:rPr>
                <a:t>Compatible Work Schedule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373F7B-6075-428B-B87B-57A455741D24}"/>
              </a:ext>
            </a:extLst>
          </p:cNvPr>
          <p:cNvGrpSpPr/>
          <p:nvPr/>
        </p:nvGrpSpPr>
        <p:grpSpPr>
          <a:xfrm>
            <a:off x="4567177" y="1676400"/>
            <a:ext cx="3510023" cy="3048000"/>
            <a:chOff x="4567177" y="1676400"/>
            <a:chExt cx="3510023" cy="304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0F43FD-1EAC-4923-A6E3-EC094BF2F098}"/>
                </a:ext>
              </a:extLst>
            </p:cNvPr>
            <p:cNvCxnSpPr>
              <a:cxnSpLocks/>
            </p:cNvCxnSpPr>
            <p:nvPr/>
          </p:nvCxnSpPr>
          <p:spPr>
            <a:xfrm>
              <a:off x="4567177" y="2410094"/>
              <a:ext cx="0" cy="353368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AEDA431-2467-4A8D-9517-551F0C49B1E6}"/>
                </a:ext>
              </a:extLst>
            </p:cNvPr>
            <p:cNvCxnSpPr>
              <a:cxnSpLocks/>
            </p:cNvCxnSpPr>
            <p:nvPr/>
          </p:nvCxnSpPr>
          <p:spPr>
            <a:xfrm>
              <a:off x="5562166" y="1676400"/>
              <a:ext cx="0" cy="353368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7B443A-E68C-4DCF-8FAB-225A71DC4730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2362200"/>
              <a:ext cx="0" cy="353368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F7E2527-69C6-44BA-B912-D649E4D18724}"/>
                </a:ext>
              </a:extLst>
            </p:cNvPr>
            <p:cNvCxnSpPr>
              <a:cxnSpLocks/>
            </p:cNvCxnSpPr>
            <p:nvPr/>
          </p:nvCxnSpPr>
          <p:spPr>
            <a:xfrm>
              <a:off x="8077200" y="2362200"/>
              <a:ext cx="0" cy="353368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154B3B3-C607-4D2C-940C-63A72E2FB88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1676479"/>
              <a:ext cx="0" cy="353368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ADA45B1-A36B-40D4-9452-2926C63C72F4}"/>
                </a:ext>
              </a:extLst>
            </p:cNvPr>
            <p:cNvCxnSpPr>
              <a:cxnSpLocks/>
            </p:cNvCxnSpPr>
            <p:nvPr/>
          </p:nvCxnSpPr>
          <p:spPr>
            <a:xfrm>
              <a:off x="7239000" y="2362200"/>
              <a:ext cx="0" cy="2153862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273E2AE-8DE0-4C20-B111-5567BE9FB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2362200"/>
              <a:ext cx="0" cy="2362200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9ED1691E-7CCA-4F83-BE10-109682DB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3</a:t>
            </a:fld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381CFF-1E3F-824C-8A1A-CE73A2AA2313}"/>
              </a:ext>
            </a:extLst>
          </p:cNvPr>
          <p:cNvSpPr/>
          <p:nvPr/>
        </p:nvSpPr>
        <p:spPr>
          <a:xfrm>
            <a:off x="0" y="0"/>
            <a:ext cx="762000" cy="129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18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685800" y="2590800"/>
            <a:ext cx="7772400" cy="1903500"/>
          </a:xfrm>
          <a:prstGeom prst="roundRect">
            <a:avLst/>
          </a:prstGeom>
          <a:solidFill>
            <a:srgbClr val="C0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rtlCol="0" anchor="ctr">
            <a:spAutoFit/>
          </a:bodyPr>
          <a:lstStyle/>
          <a:p>
            <a:pPr algn="ctr">
              <a:lnSpc>
                <a:spcPts val="3200"/>
              </a:lnSpc>
              <a:tabLst>
                <a:tab pos="317500" algn="l"/>
                <a:tab pos="342900" algn="l"/>
                <a:tab pos="774700" algn="l"/>
              </a:tabLst>
            </a:pPr>
            <a:endParaRPr lang="en-US" altLang="zh-CN" sz="4000" b="1" dirty="0">
              <a:solidFill>
                <a:schemeClr val="bg1"/>
              </a:solidFill>
              <a:latin typeface="+mj-lt"/>
              <a:cs typeface="Calibri" pitchFamily="18" charset="0"/>
            </a:endParaRPr>
          </a:p>
          <a:p>
            <a:pPr algn="ctr">
              <a:lnSpc>
                <a:spcPts val="3200"/>
              </a:lnSpc>
              <a:tabLst>
                <a:tab pos="317500" algn="l"/>
                <a:tab pos="342900" algn="l"/>
                <a:tab pos="774700" algn="l"/>
              </a:tabLst>
            </a:pPr>
            <a:endParaRPr lang="en-US" altLang="zh-CN" sz="4000" b="1" dirty="0">
              <a:solidFill>
                <a:schemeClr val="bg1"/>
              </a:solidFill>
              <a:latin typeface="+mj-lt"/>
              <a:cs typeface="Calibri" pitchFamily="18" charset="0"/>
            </a:endParaRPr>
          </a:p>
          <a:p>
            <a:pPr algn="ctr">
              <a:lnSpc>
                <a:spcPts val="3200"/>
              </a:lnSpc>
              <a:tabLst>
                <a:tab pos="317500" algn="l"/>
                <a:tab pos="342900" algn="l"/>
                <a:tab pos="774700" algn="l"/>
              </a:tabLst>
            </a:pPr>
            <a:r>
              <a:rPr lang="en-US" altLang="zh-CN" sz="6000" b="1" dirty="0">
                <a:solidFill>
                  <a:schemeClr val="bg1"/>
                </a:solidFill>
                <a:latin typeface="+mj-lt"/>
                <a:cs typeface="Calibri" pitchFamily="18" charset="0"/>
              </a:rPr>
              <a:t>BENEFIT PROGRAMS</a:t>
            </a:r>
            <a:endParaRPr lang="en-US" altLang="zh-CN" sz="4000" b="1" dirty="0">
              <a:solidFill>
                <a:schemeClr val="bg1"/>
              </a:solidFill>
              <a:latin typeface="+mj-lt"/>
              <a:cs typeface="Calibri" pitchFamily="18" charset="0"/>
            </a:endParaRPr>
          </a:p>
          <a:p>
            <a:pPr algn="ctr">
              <a:lnSpc>
                <a:spcPts val="3200"/>
              </a:lnSpc>
              <a:tabLst>
                <a:tab pos="317500" algn="l"/>
                <a:tab pos="342900" algn="l"/>
                <a:tab pos="774700" algn="l"/>
              </a:tabLst>
            </a:pPr>
            <a:endParaRPr lang="en-US" altLang="zh-CN" sz="4000" b="1" dirty="0">
              <a:solidFill>
                <a:schemeClr val="bg1"/>
              </a:solidFill>
              <a:latin typeface="+mj-lt"/>
              <a:cs typeface="Calibri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2244" y="0"/>
            <a:ext cx="9156244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4C6C6-9EA6-4528-9E45-05D268E6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7611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533400" y="2286000"/>
            <a:ext cx="8153400" cy="2580142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rtlCol="0">
            <a:noAutofit/>
          </a:bodyPr>
          <a:lstStyle/>
          <a:p>
            <a:pPr marL="285750" indent="-285750">
              <a:lnSpc>
                <a:spcPts val="1000"/>
              </a:lnSpc>
              <a:buFont typeface="Arial" pitchFamily="34" charset="0"/>
              <a:buChar char="•"/>
            </a:pPr>
            <a:endParaRPr lang="en-US" altLang="zh-CN" sz="2200" dirty="0">
              <a:solidFill>
                <a:schemeClr val="bg1"/>
              </a:solidFill>
            </a:endParaRPr>
          </a:p>
          <a:p>
            <a:pPr marL="342900" indent="-342900">
              <a:lnSpc>
                <a:spcPts val="4400"/>
              </a:lnSpc>
              <a:buFont typeface="Calibri" panose="020F0502020204030204" pitchFamily="34" charset="0"/>
              <a:buChar char="–"/>
              <a:tabLst>
                <a:tab pos="228600" algn="l"/>
                <a:tab pos="457200" algn="l"/>
                <a:tab pos="736600" algn="l"/>
                <a:tab pos="30861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Reward continued employment.</a:t>
            </a:r>
          </a:p>
          <a:p>
            <a:pPr marL="342900" indent="-342900">
              <a:lnSpc>
                <a:spcPts val="3600"/>
              </a:lnSpc>
              <a:buFont typeface="Calibri" panose="020F0502020204030204" pitchFamily="34" charset="0"/>
              <a:buChar char="–"/>
              <a:tabLst>
                <a:tab pos="228600" algn="l"/>
                <a:tab pos="457200" algn="l"/>
                <a:tab pos="736600" algn="l"/>
                <a:tab pos="30861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Help organizations recruit and retain talent.</a:t>
            </a:r>
          </a:p>
          <a:p>
            <a:pPr marL="342900" indent="-342900">
              <a:lnSpc>
                <a:spcPts val="3600"/>
              </a:lnSpc>
              <a:buFont typeface="Calibri" panose="020F0502020204030204" pitchFamily="34" charset="0"/>
              <a:buChar char="–"/>
              <a:tabLst>
                <a:tab pos="228600" algn="l"/>
                <a:tab pos="457200" algn="l"/>
                <a:tab pos="736600" algn="l"/>
                <a:tab pos="30861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Improve productivity, work quality &amp; competitiveness.</a:t>
            </a:r>
          </a:p>
          <a:p>
            <a:pPr marL="342900" indent="-342900">
              <a:lnSpc>
                <a:spcPts val="3600"/>
              </a:lnSpc>
              <a:buFont typeface="Calibri" panose="020F0502020204030204" pitchFamily="34" charset="0"/>
              <a:buChar char="–"/>
              <a:tabLst>
                <a:tab pos="228600" algn="l"/>
                <a:tab pos="457200" algn="l"/>
                <a:tab pos="736600" algn="l"/>
                <a:tab pos="30861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Protect employees’ physical and financial well-being – even after employment.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7200" y="5029200"/>
            <a:ext cx="8229600" cy="9144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28600" algn="l"/>
                <a:tab pos="457200" algn="l"/>
                <a:tab pos="736600" algn="l"/>
                <a:tab pos="3086100" algn="l"/>
              </a:tabLst>
            </a:pP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Must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be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affordable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for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employers and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attractive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to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employees.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533400" y="1752600"/>
            <a:ext cx="4343400" cy="534473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tabLst>
                <a:tab pos="228600" algn="l"/>
                <a:tab pos="457200" algn="l"/>
                <a:tab pos="736600" algn="l"/>
                <a:tab pos="30861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Indirect Compensation designed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to: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31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EMPLOYEE BENEFIT PROGRAMS</a:t>
            </a:r>
            <a:endParaRPr lang="en-US" sz="4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C6E309-7B4D-2C45-9089-E965514017DF}"/>
              </a:ext>
            </a:extLst>
          </p:cNvPr>
          <p:cNvSpPr/>
          <p:nvPr/>
        </p:nvSpPr>
        <p:spPr>
          <a:xfrm>
            <a:off x="0" y="0"/>
            <a:ext cx="762000" cy="129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Black"/>
              </a:rPr>
              <a:t>4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3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457200" y="1371600"/>
            <a:ext cx="8229600" cy="127511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8288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Certain benefits are required by statute and cannot be dropped by the organization even if employees don</a:t>
            </a:r>
            <a:r>
              <a:rPr lang="fr-FR" altLang="zh-CN" sz="2200" dirty="0">
                <a:solidFill>
                  <a:srgbClr val="1F497D"/>
                </a:solidFill>
                <a:cs typeface="Tw Cen MT" pitchFamily="18" charset="0"/>
              </a:rPr>
              <a:t>’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t want it.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32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  <a:tabLst/>
            </a:pPr>
            <a:r>
              <a:rPr lang="en-US" altLang="zh-CN" sz="4000" b="1" dirty="0">
                <a:solidFill>
                  <a:schemeClr val="bg1"/>
                </a:solidFill>
                <a:cs typeface="Calibri" pitchFamily="18" charset="0"/>
              </a:rPr>
              <a:t>GOVERNMENT MANDATED BENEFITS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7F8D99-D2FF-5C4B-8AEC-AB4E9704C863}"/>
              </a:ext>
            </a:extLst>
          </p:cNvPr>
          <p:cNvSpPr/>
          <p:nvPr/>
        </p:nvSpPr>
        <p:spPr>
          <a:xfrm>
            <a:off x="607886" y="3001024"/>
            <a:ext cx="26556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lnSpc>
                <a:spcPts val="3600"/>
              </a:lnSpc>
              <a:buFont typeface="Arial" panose="020B0604020202020204" pitchFamily="34" charset="0"/>
              <a:buChar char="•"/>
              <a:tabLst>
                <a:tab pos="1447800" algn="l"/>
              </a:tabLst>
            </a:pPr>
            <a:r>
              <a:rPr lang="en-US" altLang="zh-CN" sz="2800" b="1" dirty="0">
                <a:solidFill>
                  <a:schemeClr val="tx2"/>
                </a:solidFill>
                <a:cs typeface="Times New Roman" pitchFamily="18" charset="0"/>
              </a:rPr>
              <a:t>Paid Time-Offs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85A802-2034-124E-9EC3-CE0D8F07D481}"/>
              </a:ext>
            </a:extLst>
          </p:cNvPr>
          <p:cNvSpPr/>
          <p:nvPr/>
        </p:nvSpPr>
        <p:spPr>
          <a:xfrm>
            <a:off x="621865" y="3429000"/>
            <a:ext cx="2627642" cy="552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lnSpc>
                <a:spcPts val="3800"/>
              </a:lnSpc>
              <a:buFont typeface="Arial" panose="020B0604020202020204" pitchFamily="34" charset="0"/>
              <a:buChar char="•"/>
              <a:tabLst>
                <a:tab pos="1447800" algn="l"/>
              </a:tabLst>
            </a:pPr>
            <a:r>
              <a:rPr lang="en-US" altLang="zh-CN" sz="2800" b="1" dirty="0">
                <a:solidFill>
                  <a:schemeClr val="tx2"/>
                </a:solidFill>
                <a:cs typeface="Times New Roman" pitchFamily="18" charset="0"/>
              </a:rPr>
              <a:t>Social</a:t>
            </a:r>
            <a:r>
              <a:rPr lang="en-US" altLang="zh-CN" sz="28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chemeClr val="tx2"/>
                </a:solidFill>
                <a:cs typeface="Times New Roman" pitchFamily="18" charset="0"/>
              </a:rPr>
              <a:t>Security</a:t>
            </a:r>
            <a:endParaRPr lang="en-US" altLang="zh-CN" sz="2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A968C-C471-454A-B983-D61FF5A34310}"/>
              </a:ext>
            </a:extLst>
          </p:cNvPr>
          <p:cNvSpPr/>
          <p:nvPr/>
        </p:nvSpPr>
        <p:spPr>
          <a:xfrm>
            <a:off x="607886" y="3944607"/>
            <a:ext cx="404681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lnSpc>
                <a:spcPts val="3600"/>
              </a:lnSpc>
              <a:buFont typeface="Arial" panose="020B0604020202020204" pitchFamily="34" charset="0"/>
              <a:buChar char="•"/>
              <a:tabLst>
                <a:tab pos="1447800" algn="l"/>
              </a:tabLst>
            </a:pPr>
            <a:r>
              <a:rPr lang="en-US" altLang="zh-CN" sz="2800" b="1" dirty="0">
                <a:solidFill>
                  <a:schemeClr val="tx2"/>
                </a:solidFill>
                <a:cs typeface="Times New Roman" pitchFamily="18" charset="0"/>
              </a:rPr>
              <a:t>Workers’ Compensation</a:t>
            </a:r>
            <a:endParaRPr lang="en-US" altLang="zh-CN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31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457200" y="1371601"/>
            <a:ext cx="8229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rtlCol="0" anchor="ctr">
            <a:noAutofit/>
          </a:bodyPr>
          <a:lstStyle/>
          <a:p>
            <a:pPr algn="ctr">
              <a:tabLst/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These are benefits at the discretion of the employer and may include: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33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6985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  <a:tabLst/>
            </a:pPr>
            <a:r>
              <a:rPr lang="en-US" altLang="zh-CN" sz="4000" b="1" dirty="0">
                <a:solidFill>
                  <a:schemeClr val="bg1"/>
                </a:solidFill>
                <a:cs typeface="Tw Cen MT" pitchFamily="18" charset="0"/>
              </a:rPr>
              <a:t>OTHER NONSTATUTORY BENEFITS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5D5E704-652F-4027-BEB1-51894223E05E}"/>
              </a:ext>
            </a:extLst>
          </p:cNvPr>
          <p:cNvSpPr txBox="1"/>
          <p:nvPr/>
        </p:nvSpPr>
        <p:spPr>
          <a:xfrm>
            <a:off x="609600" y="2157432"/>
            <a:ext cx="3810000" cy="669405"/>
          </a:xfrm>
          <a:prstGeom prst="rect">
            <a:avLst/>
          </a:prstGeom>
          <a:solidFill>
            <a:srgbClr val="1F497D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Disability benefits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4A6A69EB-C6E3-49CE-87D2-FC509F36E071}"/>
              </a:ext>
            </a:extLst>
          </p:cNvPr>
          <p:cNvSpPr txBox="1"/>
          <p:nvPr/>
        </p:nvSpPr>
        <p:spPr>
          <a:xfrm>
            <a:off x="609600" y="2863334"/>
            <a:ext cx="3810000" cy="669405"/>
          </a:xfrm>
          <a:prstGeom prst="rect">
            <a:avLst/>
          </a:prstGeom>
          <a:solidFill>
            <a:srgbClr val="1F497D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Long-term care insurance 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ABC08F4-9CD1-4AA9-9211-D37D7D38BBD4}"/>
              </a:ext>
            </a:extLst>
          </p:cNvPr>
          <p:cNvSpPr txBox="1"/>
          <p:nvPr/>
        </p:nvSpPr>
        <p:spPr>
          <a:xfrm>
            <a:off x="609600" y="3569236"/>
            <a:ext cx="3810000" cy="669405"/>
          </a:xfrm>
          <a:prstGeom prst="rect">
            <a:avLst/>
          </a:prstGeom>
          <a:solidFill>
            <a:srgbClr val="1F497D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Severance packages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57CAFDE8-94CC-4A36-B07E-F11F5AFC830B}"/>
              </a:ext>
            </a:extLst>
          </p:cNvPr>
          <p:cNvSpPr txBox="1"/>
          <p:nvPr/>
        </p:nvSpPr>
        <p:spPr>
          <a:xfrm>
            <a:off x="609600" y="4275139"/>
            <a:ext cx="3810000" cy="669405"/>
          </a:xfrm>
          <a:prstGeom prst="rect">
            <a:avLst/>
          </a:prstGeom>
          <a:solidFill>
            <a:srgbClr val="1F497D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Paid leave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A71B5786-E1F4-4714-B0E0-2CE85FB9898F}"/>
              </a:ext>
            </a:extLst>
          </p:cNvPr>
          <p:cNvSpPr txBox="1"/>
          <p:nvPr/>
        </p:nvSpPr>
        <p:spPr>
          <a:xfrm>
            <a:off x="609600" y="4981042"/>
            <a:ext cx="3810000" cy="669405"/>
          </a:xfrm>
          <a:prstGeom prst="rect">
            <a:avLst/>
          </a:prstGeom>
          <a:solidFill>
            <a:srgbClr val="1F497D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Care of dependents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E8475B4-E7E1-4E82-BB28-96AFAB98417C}"/>
              </a:ext>
            </a:extLst>
          </p:cNvPr>
          <p:cNvSpPr txBox="1"/>
          <p:nvPr/>
        </p:nvSpPr>
        <p:spPr>
          <a:xfrm>
            <a:off x="606972" y="5686945"/>
            <a:ext cx="3810000" cy="669405"/>
          </a:xfrm>
          <a:prstGeom prst="rect">
            <a:avLst/>
          </a:prstGeom>
          <a:solidFill>
            <a:srgbClr val="1F497D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Tuition reimbursement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D7FF27C-8B71-4072-B050-3A0DF4343826}"/>
              </a:ext>
            </a:extLst>
          </p:cNvPr>
          <p:cNvSpPr txBox="1"/>
          <p:nvPr/>
        </p:nvSpPr>
        <p:spPr>
          <a:xfrm>
            <a:off x="4727028" y="2155925"/>
            <a:ext cx="3810000" cy="669405"/>
          </a:xfrm>
          <a:prstGeom prst="rect">
            <a:avLst/>
          </a:prstGeom>
          <a:solidFill>
            <a:srgbClr val="1F497D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Life insurance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CC1143E8-0855-4134-B1F4-35CA76ADC8FC}"/>
              </a:ext>
            </a:extLst>
          </p:cNvPr>
          <p:cNvSpPr txBox="1"/>
          <p:nvPr/>
        </p:nvSpPr>
        <p:spPr>
          <a:xfrm>
            <a:off x="4727028" y="2861827"/>
            <a:ext cx="3810000" cy="669405"/>
          </a:xfrm>
          <a:prstGeom prst="rect">
            <a:avLst/>
          </a:prstGeom>
          <a:solidFill>
            <a:srgbClr val="1F497D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Employee assistance program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05890746-B35C-4F9E-8D4F-7FE1C844F4B8}"/>
              </a:ext>
            </a:extLst>
          </p:cNvPr>
          <p:cNvSpPr txBox="1"/>
          <p:nvPr/>
        </p:nvSpPr>
        <p:spPr>
          <a:xfrm>
            <a:off x="4727028" y="3567729"/>
            <a:ext cx="3810000" cy="669405"/>
          </a:xfrm>
          <a:prstGeom prst="rect">
            <a:avLst/>
          </a:prstGeom>
          <a:solidFill>
            <a:srgbClr val="1F497D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Supplemental unemployment ben.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5CA9E5AC-2C57-45FC-944B-98EA0C200AB7}"/>
              </a:ext>
            </a:extLst>
          </p:cNvPr>
          <p:cNvSpPr txBox="1"/>
          <p:nvPr/>
        </p:nvSpPr>
        <p:spPr>
          <a:xfrm>
            <a:off x="4727028" y="4273632"/>
            <a:ext cx="3810000" cy="669405"/>
          </a:xfrm>
          <a:prstGeom prst="rect">
            <a:avLst/>
          </a:prstGeom>
          <a:solidFill>
            <a:srgbClr val="1F497D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Paid-time-off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4892FB09-DDAC-47F9-AEB2-FDEC700BE544}"/>
              </a:ext>
            </a:extLst>
          </p:cNvPr>
          <p:cNvSpPr txBox="1"/>
          <p:nvPr/>
        </p:nvSpPr>
        <p:spPr>
          <a:xfrm>
            <a:off x="4727028" y="4979535"/>
            <a:ext cx="3810000" cy="669405"/>
          </a:xfrm>
          <a:prstGeom prst="rect">
            <a:avLst/>
          </a:prstGeom>
          <a:solidFill>
            <a:srgbClr val="1F497D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Transfer assistance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C8BD6872-6655-422D-B8C5-1FA9E5334E62}"/>
              </a:ext>
            </a:extLst>
          </p:cNvPr>
          <p:cNvSpPr txBox="1"/>
          <p:nvPr/>
        </p:nvSpPr>
        <p:spPr>
          <a:xfrm>
            <a:off x="4724400" y="5685438"/>
            <a:ext cx="3810000" cy="669405"/>
          </a:xfrm>
          <a:prstGeom prst="rect">
            <a:avLst/>
          </a:prstGeom>
          <a:solidFill>
            <a:srgbClr val="1F497D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0" rIns="0" rtlCol="0" anchor="ctr">
            <a:noAutofit/>
          </a:bodyPr>
          <a:lstStyle/>
          <a:p>
            <a:pPr>
              <a:tabLst/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Prepaid legal insurance</a:t>
            </a:r>
          </a:p>
        </p:txBody>
      </p:sp>
    </p:spTree>
    <p:extLst>
      <p:ext uri="{BB962C8B-B14F-4D97-AF65-F5344CB8AC3E}">
        <p14:creationId xmlns:p14="http://schemas.microsoft.com/office/powerpoint/2010/main" val="1991039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457200" y="1371599"/>
            <a:ext cx="8382000" cy="1211633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Recognition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awards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can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be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highly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motivating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.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Organizations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use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a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variety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of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recognition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programs to influence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the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attitudes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and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behaviors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of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employees.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57199" y="3657600"/>
            <a:ext cx="4038601" cy="2587309"/>
          </a:xfrm>
          <a:prstGeom prst="round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rtlCol="0" anchor="ctr">
            <a:no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tabLst>
                <a:tab pos="762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Cash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awards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tabLst>
                <a:tab pos="762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Savings/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bonds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tabLst>
                <a:tab pos="762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Shares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/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stocks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tabLst>
                <a:tab pos="762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Jewelry &amp; clothing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tabLst>
                <a:tab pos="762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Theater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tickets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648200" y="3657599"/>
            <a:ext cx="4038600" cy="2587309"/>
          </a:xfrm>
          <a:prstGeom prst="round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rtlCol="0" anchor="ctr">
            <a:no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tabLst/>
            </a:pP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Extra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vacation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days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Dinner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for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two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tabLst/>
            </a:pP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Travel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for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two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tabLst/>
            </a:pP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Plaques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tabLst/>
            </a:pP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Pictures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displayed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on</a:t>
            </a:r>
            <a:r>
              <a:rPr lang="en-US" altLang="zh-CN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cs typeface="Calibri" pitchFamily="18" charset="0"/>
              </a:rPr>
              <a:t>walls</a:t>
            </a:r>
          </a:p>
        </p:txBody>
      </p:sp>
      <p:sp>
        <p:nvSpPr>
          <p:cNvPr id="2" name="Round Same Side Corner Rectangle 1"/>
          <p:cNvSpPr/>
          <p:nvPr/>
        </p:nvSpPr>
        <p:spPr>
          <a:xfrm>
            <a:off x="457200" y="2770874"/>
            <a:ext cx="8382000" cy="8105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The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kinds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of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rewards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companies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use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to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recognize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good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behavior include: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34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cs typeface="Tw Cen MT" pitchFamily="18" charset="0"/>
              </a:rPr>
              <a:t>RECOGNITION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w Cen MT" pitchFamily="18" charset="0"/>
              </a:rPr>
              <a:t>&amp;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w Cen MT" pitchFamily="18" charset="0"/>
              </a:rPr>
              <a:t>ACHIEVEMENT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w Cen MT" pitchFamily="18" charset="0"/>
              </a:rPr>
              <a:t>AWARDS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14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35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HEALTH AND ACCIDENT INSURANCE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A11B4A3-B1E0-4D2F-82AD-021063011423}"/>
              </a:ext>
            </a:extLst>
          </p:cNvPr>
          <p:cNvSpPr txBox="1"/>
          <p:nvPr/>
        </p:nvSpPr>
        <p:spPr>
          <a:xfrm>
            <a:off x="457200" y="1371599"/>
            <a:ext cx="8229600" cy="83820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In some countries, health and accident insurance are optional benefits that employers can decide whether they want to offer.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AFEA9AAC-FC98-F740-8872-CB2B360E3B92}"/>
              </a:ext>
            </a:extLst>
          </p:cNvPr>
          <p:cNvSpPr txBox="1"/>
          <p:nvPr/>
        </p:nvSpPr>
        <p:spPr>
          <a:xfrm>
            <a:off x="761999" y="2514600"/>
            <a:ext cx="2380975" cy="3048000"/>
          </a:xfrm>
          <a:prstGeom prst="round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rtlCol="0" anchor="ctr">
            <a:noAutofit/>
          </a:bodyPr>
          <a:lstStyle/>
          <a:p>
            <a:pPr algn="ctr">
              <a:lnSpc>
                <a:spcPct val="90000"/>
              </a:lnSpc>
              <a:tabLst>
                <a:tab pos="762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Calibri" pitchFamily="18" charset="0"/>
              </a:rPr>
              <a:t>Medical Insurance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FF9A480B-0293-654C-B11A-FE78F33ADFB9}"/>
              </a:ext>
            </a:extLst>
          </p:cNvPr>
          <p:cNvSpPr txBox="1"/>
          <p:nvPr/>
        </p:nvSpPr>
        <p:spPr>
          <a:xfrm>
            <a:off x="3294864" y="2514600"/>
            <a:ext cx="2554272" cy="3048000"/>
          </a:xfrm>
          <a:prstGeom prst="round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rtlCol="0" anchor="ctr">
            <a:noAutofit/>
          </a:bodyPr>
          <a:lstStyle/>
          <a:p>
            <a:pPr algn="ctr">
              <a:tabLst>
                <a:tab pos="3429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Dental Care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D509077-CE45-7A42-8A59-73867AF6394F}"/>
              </a:ext>
            </a:extLst>
          </p:cNvPr>
          <p:cNvSpPr txBox="1"/>
          <p:nvPr/>
        </p:nvSpPr>
        <p:spPr>
          <a:xfrm>
            <a:off x="6001025" y="2514600"/>
            <a:ext cx="2554272" cy="3048000"/>
          </a:xfrm>
          <a:prstGeom prst="round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rtlCol="0" anchor="ctr">
            <a:noAutofit/>
          </a:bodyPr>
          <a:lstStyle/>
          <a:p>
            <a:pPr algn="ctr">
              <a:tabLst>
                <a:tab pos="3429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Dependent Care</a:t>
            </a:r>
          </a:p>
        </p:txBody>
      </p:sp>
    </p:spTree>
    <p:extLst>
      <p:ext uri="{BB962C8B-B14F-4D97-AF65-F5344CB8AC3E}">
        <p14:creationId xmlns:p14="http://schemas.microsoft.com/office/powerpoint/2010/main" val="1683471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36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INCOME REPLACEMENT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CFD6F21-8C9A-4CA0-A368-3CCB1A925234}"/>
              </a:ext>
            </a:extLst>
          </p:cNvPr>
          <p:cNvSpPr txBox="1"/>
          <p:nvPr/>
        </p:nvSpPr>
        <p:spPr>
          <a:xfrm>
            <a:off x="457200" y="1371599"/>
            <a:ext cx="8229600" cy="182880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Benefit plans can create a valuable feeling of security providing life insurance and various forms of income continuation. Accidents and illnesses that result in death are the most serious personal losses, but a permanent disability can also  create a serious financial strain.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26325E0-E303-4E21-BD42-CF0237B69A53}"/>
              </a:ext>
            </a:extLst>
          </p:cNvPr>
          <p:cNvSpPr txBox="1"/>
          <p:nvPr/>
        </p:nvSpPr>
        <p:spPr>
          <a:xfrm>
            <a:off x="457200" y="3394840"/>
            <a:ext cx="2667000" cy="2475667"/>
          </a:xfrm>
          <a:prstGeom prst="roundRect">
            <a:avLst/>
          </a:prstGeom>
          <a:solidFill>
            <a:srgbClr val="1F497D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Disability (long-term disability, sick leave, long-term care insurance)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B01AC12-146D-40CC-950C-DE3B5677C82C}"/>
              </a:ext>
            </a:extLst>
          </p:cNvPr>
          <p:cNvSpPr txBox="1"/>
          <p:nvPr/>
        </p:nvSpPr>
        <p:spPr>
          <a:xfrm>
            <a:off x="3238500" y="3394839"/>
            <a:ext cx="2667000" cy="2475667"/>
          </a:xfrm>
          <a:prstGeom prst="roundRect">
            <a:avLst/>
          </a:prstGeom>
          <a:solidFill>
            <a:srgbClr val="1F497D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>
            <a:defPPr>
              <a:defRPr lang="en-US"/>
            </a:defPPr>
            <a:lvl1pPr>
              <a:tabLst>
                <a:tab pos="342900" algn="l"/>
              </a:tabLst>
              <a:defRPr sz="2200">
                <a:solidFill>
                  <a:schemeClr val="bg1"/>
                </a:solidFill>
                <a:cs typeface="Tw Cen MT" pitchFamily="18" charset="0"/>
              </a:defRPr>
            </a:lvl1pPr>
          </a:lstStyle>
          <a:p>
            <a:r>
              <a:rPr lang="en-US" altLang="zh-CN" dirty="0"/>
              <a:t>Life insurance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A19D15FD-868F-4943-87E7-5FC36411EBC8}"/>
              </a:ext>
            </a:extLst>
          </p:cNvPr>
          <p:cNvSpPr txBox="1"/>
          <p:nvPr/>
        </p:nvSpPr>
        <p:spPr>
          <a:xfrm>
            <a:off x="6019800" y="3394838"/>
            <a:ext cx="2667000" cy="2475667"/>
          </a:xfrm>
          <a:prstGeom prst="roundRect">
            <a:avLst/>
          </a:prstGeom>
          <a:solidFill>
            <a:srgbClr val="1F497D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>
            <a:defPPr>
              <a:defRPr lang="en-US"/>
            </a:defPPr>
            <a:lvl1pPr>
              <a:tabLst>
                <a:tab pos="342900" algn="l"/>
              </a:tabLst>
              <a:defRPr sz="2200">
                <a:solidFill>
                  <a:schemeClr val="bg1"/>
                </a:solidFill>
                <a:cs typeface="Tw Cen MT" pitchFamily="18" charset="0"/>
              </a:defRPr>
            </a:lvl1pPr>
          </a:lstStyle>
          <a:p>
            <a:r>
              <a:rPr lang="en-US" altLang="zh-CN" dirty="0"/>
              <a:t>Severance Pay</a:t>
            </a:r>
          </a:p>
        </p:txBody>
      </p:sp>
    </p:spTree>
    <p:extLst>
      <p:ext uri="{BB962C8B-B14F-4D97-AF65-F5344CB8AC3E}">
        <p14:creationId xmlns:p14="http://schemas.microsoft.com/office/powerpoint/2010/main" val="3768386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37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EMPLOYEE SERVICES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E2EE21B-AA7A-4EFB-B1A0-B045F3B73448}"/>
              </a:ext>
            </a:extLst>
          </p:cNvPr>
          <p:cNvSpPr txBox="1"/>
          <p:nvPr/>
        </p:nvSpPr>
        <p:spPr>
          <a:xfrm>
            <a:off x="533400" y="1371599"/>
            <a:ext cx="3962400" cy="83820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Legal Assistance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F96BB59-2CAD-44F8-8ECF-F324BABE58CE}"/>
              </a:ext>
            </a:extLst>
          </p:cNvPr>
          <p:cNvSpPr txBox="1"/>
          <p:nvPr/>
        </p:nvSpPr>
        <p:spPr>
          <a:xfrm>
            <a:off x="533398" y="2326756"/>
            <a:ext cx="3962400" cy="83820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Auto and Property Insurance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191006E-2F83-4B6E-B6B2-90C92A52AF21}"/>
              </a:ext>
            </a:extLst>
          </p:cNvPr>
          <p:cNvSpPr txBox="1"/>
          <p:nvPr/>
        </p:nvSpPr>
        <p:spPr>
          <a:xfrm>
            <a:off x="533398" y="3296016"/>
            <a:ext cx="3962400" cy="83820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Retirement Counseling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512B008-16AC-4C65-B5C6-2735E0BF8008}"/>
              </a:ext>
            </a:extLst>
          </p:cNvPr>
          <p:cNvSpPr txBox="1"/>
          <p:nvPr/>
        </p:nvSpPr>
        <p:spPr>
          <a:xfrm>
            <a:off x="533398" y="4265276"/>
            <a:ext cx="3962400" cy="83820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Transfer and Relocation assistance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428AEC4-FBD9-4D19-9A50-E274ABD54D19}"/>
              </a:ext>
            </a:extLst>
          </p:cNvPr>
          <p:cNvSpPr txBox="1"/>
          <p:nvPr/>
        </p:nvSpPr>
        <p:spPr>
          <a:xfrm>
            <a:off x="4619849" y="1371599"/>
            <a:ext cx="4311868" cy="37318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91440" rIns="91440" bIns="91440" rtlCol="0" anchor="t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b="1" dirty="0">
                <a:solidFill>
                  <a:schemeClr val="tx2"/>
                </a:solidFill>
                <a:cs typeface="Tw Cen MT" pitchFamily="18" charset="0"/>
              </a:rPr>
              <a:t>A HOST OF EMPLOYEE SERVICES: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tx2"/>
                </a:solidFill>
                <a:cs typeface="Tw Cen MT" pitchFamily="18" charset="0"/>
              </a:rPr>
              <a:t>	 - stock purchase plans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tx2"/>
                </a:solidFill>
                <a:cs typeface="Tw Cen MT" pitchFamily="18" charset="0"/>
              </a:rPr>
              <a:t>      - credit unions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tx2"/>
                </a:solidFill>
                <a:cs typeface="Tw Cen MT" pitchFamily="18" charset="0"/>
              </a:rPr>
              <a:t>      - emergency loans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tx2"/>
                </a:solidFill>
                <a:cs typeface="Tw Cen MT" pitchFamily="18" charset="0"/>
              </a:rPr>
              <a:t>      - tuition for employee and family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tx2"/>
                </a:solidFill>
                <a:cs typeface="Tw Cen MT" pitchFamily="18" charset="0"/>
              </a:rPr>
              <a:t>	   members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tx2"/>
                </a:solidFill>
                <a:cs typeface="Tw Cen MT" pitchFamily="18" charset="0"/>
              </a:rPr>
              <a:t>      - wellness seminars 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tx2"/>
                </a:solidFill>
                <a:cs typeface="Tw Cen MT" pitchFamily="18" charset="0"/>
              </a:rPr>
              <a:t>      - etc.</a:t>
            </a:r>
          </a:p>
          <a:p>
            <a:pPr>
              <a:tabLst>
                <a:tab pos="342900" algn="l"/>
              </a:tabLst>
            </a:pPr>
            <a:endParaRPr lang="en-US" altLang="zh-CN" sz="2200" dirty="0">
              <a:solidFill>
                <a:schemeClr val="bg1"/>
              </a:solidFill>
              <a:cs typeface="Tw Cen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31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PAY FOR TIME NOT WORKED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A017A0C7-69EF-4D6F-90A2-5F8FD8F5DDD8}"/>
              </a:ext>
            </a:extLst>
          </p:cNvPr>
          <p:cNvSpPr/>
          <p:nvPr/>
        </p:nvSpPr>
        <p:spPr>
          <a:xfrm>
            <a:off x="838200" y="1295400"/>
            <a:ext cx="3505200" cy="1066800"/>
          </a:xfrm>
          <a:prstGeom prst="foldedCorner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Paid Holidays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08A327DA-8EB0-45E0-AF30-509A033DF8EC}"/>
              </a:ext>
            </a:extLst>
          </p:cNvPr>
          <p:cNvSpPr/>
          <p:nvPr/>
        </p:nvSpPr>
        <p:spPr>
          <a:xfrm>
            <a:off x="4800600" y="1297172"/>
            <a:ext cx="3505200" cy="1066800"/>
          </a:xfrm>
          <a:prstGeom prst="foldedCorner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Paid Vacations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8EDAA880-0025-4A0C-9CD0-D7537ED24A3C}"/>
              </a:ext>
            </a:extLst>
          </p:cNvPr>
          <p:cNvSpPr/>
          <p:nvPr/>
        </p:nvSpPr>
        <p:spPr>
          <a:xfrm>
            <a:off x="838200" y="2438400"/>
            <a:ext cx="3505200" cy="1066800"/>
          </a:xfrm>
          <a:prstGeom prst="foldedCorner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Paid Personal Leave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9722B0F8-803A-4902-961E-809E85E6EA8C}"/>
              </a:ext>
            </a:extLst>
          </p:cNvPr>
          <p:cNvSpPr/>
          <p:nvPr/>
        </p:nvSpPr>
        <p:spPr>
          <a:xfrm>
            <a:off x="4800600" y="2438400"/>
            <a:ext cx="3505200" cy="1066800"/>
          </a:xfrm>
          <a:prstGeom prst="foldedCorner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Union Activities</a:t>
            </a:r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F247BF53-75BC-4F45-B62E-3F2DD519F116}"/>
              </a:ext>
            </a:extLst>
          </p:cNvPr>
          <p:cNvSpPr/>
          <p:nvPr/>
        </p:nvSpPr>
        <p:spPr>
          <a:xfrm>
            <a:off x="838200" y="3581400"/>
            <a:ext cx="3505200" cy="1066800"/>
          </a:xfrm>
          <a:prstGeom prst="foldedCorner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Reporting Time</a:t>
            </a:r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B90C0719-6A53-4B60-836F-3AAEB2ADBCE7}"/>
              </a:ext>
            </a:extLst>
          </p:cNvPr>
          <p:cNvSpPr/>
          <p:nvPr/>
        </p:nvSpPr>
        <p:spPr>
          <a:xfrm>
            <a:off x="4800600" y="3581400"/>
            <a:ext cx="3505200" cy="1066800"/>
          </a:xfrm>
          <a:prstGeom prst="foldedCorner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Sabbatical Leaves</a:t>
            </a:r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5818F478-E10E-49F4-B807-58CB308002AE}"/>
              </a:ext>
            </a:extLst>
          </p:cNvPr>
          <p:cNvSpPr/>
          <p:nvPr/>
        </p:nvSpPr>
        <p:spPr>
          <a:xfrm>
            <a:off x="838200" y="4731488"/>
            <a:ext cx="3505200" cy="1066800"/>
          </a:xfrm>
          <a:prstGeom prst="foldedCorner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Paid Funeral Leave</a:t>
            </a:r>
          </a:p>
        </p:txBody>
      </p:sp>
      <p:sp>
        <p:nvSpPr>
          <p:cNvPr id="15" name="Rectangle: Folded Corner 13">
            <a:extLst>
              <a:ext uri="{FF2B5EF4-FFF2-40B4-BE49-F238E27FC236}">
                <a16:creationId xmlns:a16="http://schemas.microsoft.com/office/drawing/2014/main" id="{7D0FB62C-6665-BD43-BEE8-70DC3951823B}"/>
              </a:ext>
            </a:extLst>
          </p:cNvPr>
          <p:cNvSpPr/>
          <p:nvPr/>
        </p:nvSpPr>
        <p:spPr>
          <a:xfrm>
            <a:off x="4800600" y="4731488"/>
            <a:ext cx="3505200" cy="1066800"/>
          </a:xfrm>
          <a:prstGeom prst="foldedCorner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Casual Leave</a:t>
            </a:r>
          </a:p>
        </p:txBody>
      </p:sp>
    </p:spTree>
    <p:extLst>
      <p:ext uri="{BB962C8B-B14F-4D97-AF65-F5344CB8AC3E}">
        <p14:creationId xmlns:p14="http://schemas.microsoft.com/office/powerpoint/2010/main" val="2503791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457200" y="3962400"/>
            <a:ext cx="8001000" cy="1317903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rtlCol="0">
            <a:noAutofit/>
          </a:bodyPr>
          <a:lstStyle/>
          <a:p>
            <a:pPr>
              <a:tabLst>
                <a:tab pos="342900" algn="l"/>
              </a:tabLst>
            </a:pPr>
            <a:endParaRPr lang="en-US" altLang="zh-CN" sz="2200" dirty="0">
              <a:solidFill>
                <a:srgbClr val="1F497D"/>
              </a:solidFill>
              <a:cs typeface="Times New Roman" pitchFamily="18" charset="0"/>
            </a:endParaRPr>
          </a:p>
          <a:p>
            <a:pPr>
              <a:tabLst>
                <a:tab pos="342900" algn="l"/>
              </a:tabLst>
            </a:pPr>
            <a:endParaRPr lang="en-US" altLang="zh-CN" sz="2200" b="1" dirty="0">
              <a:solidFill>
                <a:srgbClr val="1F497D"/>
              </a:solidFill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39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RECOGNITION &amp; ACHIEVEMENT AWARDS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DFE8E7E-0BA0-48FB-AE23-DBBBEDD23E9D}"/>
              </a:ext>
            </a:extLst>
          </p:cNvPr>
          <p:cNvSpPr txBox="1"/>
          <p:nvPr/>
        </p:nvSpPr>
        <p:spPr>
          <a:xfrm>
            <a:off x="457200" y="1371599"/>
            <a:ext cx="8229600" cy="182880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Companies also use a variety of nonfinancial incentives to motivate and reward their employees. These programs, which include various award programs and suggestion systems, often have a greater impact on motivation and company loyalty than financial incentives.</a:t>
            </a: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6A3C09F2-AE32-401D-B8D3-D887FFA68443}"/>
              </a:ext>
            </a:extLst>
          </p:cNvPr>
          <p:cNvSpPr/>
          <p:nvPr/>
        </p:nvSpPr>
        <p:spPr>
          <a:xfrm flipH="1">
            <a:off x="1371600" y="3429000"/>
            <a:ext cx="3155950" cy="2927350"/>
          </a:xfrm>
          <a:prstGeom prst="flowChartDelay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42900" algn="l"/>
              </a:tabLst>
            </a:pPr>
            <a:r>
              <a:rPr lang="en-US" altLang="zh-CN" sz="2200" b="1">
                <a:solidFill>
                  <a:schemeClr val="bg1"/>
                </a:solidFill>
                <a:cs typeface="Times New Roman" pitchFamily="18" charset="0"/>
              </a:rPr>
              <a:t>Award Programs</a:t>
            </a:r>
            <a:endParaRPr lang="en-US" altLang="zh-CN" sz="2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F59FB2-8B87-46A1-AB08-26B5E42079E9}"/>
              </a:ext>
            </a:extLst>
          </p:cNvPr>
          <p:cNvGrpSpPr/>
          <p:nvPr/>
        </p:nvGrpSpPr>
        <p:grpSpPr>
          <a:xfrm>
            <a:off x="4616452" y="3429000"/>
            <a:ext cx="3155950" cy="2927350"/>
            <a:chOff x="4616452" y="3429000"/>
            <a:chExt cx="3155950" cy="2927350"/>
          </a:xfrm>
        </p:grpSpPr>
        <p:sp>
          <p:nvSpPr>
            <p:cNvPr id="9" name="Flowchart: Delay 8">
              <a:extLst>
                <a:ext uri="{FF2B5EF4-FFF2-40B4-BE49-F238E27FC236}">
                  <a16:creationId xmlns:a16="http://schemas.microsoft.com/office/drawing/2014/main" id="{1490D555-1A90-447B-87D8-C07E5B65E814}"/>
                </a:ext>
              </a:extLst>
            </p:cNvPr>
            <p:cNvSpPr/>
            <p:nvPr/>
          </p:nvSpPr>
          <p:spPr>
            <a:xfrm rot="10800000" flipH="1">
              <a:off x="4616452" y="3429000"/>
              <a:ext cx="3155950" cy="2927350"/>
            </a:xfrm>
            <a:prstGeom prst="flowChartDelay">
              <a:avLst/>
            </a:prstGeom>
            <a:gradFill flip="none" rotWithShape="1">
              <a:gsLst>
                <a:gs pos="0">
                  <a:srgbClr val="1F497D">
                    <a:shade val="30000"/>
                    <a:satMod val="115000"/>
                  </a:srgbClr>
                </a:gs>
                <a:gs pos="50000">
                  <a:srgbClr val="1F497D">
                    <a:shade val="67500"/>
                    <a:satMod val="115000"/>
                  </a:srgbClr>
                </a:gs>
                <a:gs pos="100000">
                  <a:srgbClr val="1F497D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342900" algn="l"/>
                </a:tabLst>
              </a:pPr>
              <a:endParaRPr lang="en-US" altLang="zh-CN" sz="22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C7040-81E2-43AB-A9FA-C4D90BFAEDC1}"/>
                </a:ext>
              </a:extLst>
            </p:cNvPr>
            <p:cNvSpPr txBox="1"/>
            <p:nvPr/>
          </p:nvSpPr>
          <p:spPr>
            <a:xfrm>
              <a:off x="4888623" y="4633973"/>
              <a:ext cx="2590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bg1"/>
                  </a:solidFill>
                  <a:cs typeface="Times New Roman" pitchFamily="18" charset="0"/>
                </a:rPr>
                <a:t>Suggestion Systems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601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C153-317C-4A2D-92B7-09F9E6F08E89}" type="slidenum">
              <a:rPr lang="en-US" smtClean="0"/>
              <a:t>4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C47D27A-BE0F-8842-B9E3-0EE4A31AC4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cs typeface="Times New Roman" pitchFamily="18" charset="0"/>
              </a:rPr>
              <a:t>IMPACT ON OTHER HR FUNCTIONS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90747-6469-C3DF-7E86-084BC0C57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6244" r="4493"/>
          <a:stretch/>
        </p:blipFill>
        <p:spPr bwMode="auto">
          <a:xfrm>
            <a:off x="685800" y="1143000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7650737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40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EMPLOYEE BENEFITS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C0C952F-CCE5-4EAF-8861-29C27006F883}"/>
              </a:ext>
            </a:extLst>
          </p:cNvPr>
          <p:cNvSpPr txBox="1"/>
          <p:nvPr/>
        </p:nvSpPr>
        <p:spPr>
          <a:xfrm>
            <a:off x="457200" y="1219200"/>
            <a:ext cx="8229600" cy="1828800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w Cen MT" pitchFamily="18" charset="0"/>
              </a:rPr>
              <a:t>Employee Preference Assessment: surveys</a:t>
            </a:r>
          </a:p>
          <a:p>
            <a:pPr>
              <a:tabLst>
                <a:tab pos="3429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w Cen MT" pitchFamily="18" charset="0"/>
              </a:rPr>
              <a:t>Cost-Benefit Analysis and Cost Management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      - Benefit Plan Audits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      - Coordination of Benefits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      - Utilization Review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0BCCF3E-5F51-4696-9FD4-F32361FF8CC8}"/>
              </a:ext>
            </a:extLst>
          </p:cNvPr>
          <p:cNvSpPr txBox="1"/>
          <p:nvPr/>
        </p:nvSpPr>
        <p:spPr>
          <a:xfrm>
            <a:off x="457200" y="3168650"/>
            <a:ext cx="8229600" cy="3308350"/>
          </a:xfrm>
          <a:prstGeom prst="round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b="1" dirty="0">
                <a:solidFill>
                  <a:srgbClr val="1F497D"/>
                </a:solidFill>
                <a:cs typeface="Tw Cen MT" pitchFamily="18" charset="0"/>
              </a:rPr>
              <a:t>Communication of Benefit programs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      </a:t>
            </a:r>
            <a:r>
              <a:rPr lang="en-US" altLang="zh-CN" sz="2200" b="1" dirty="0">
                <a:solidFill>
                  <a:srgbClr val="1F497D"/>
                </a:solidFill>
                <a:cs typeface="Tw Cen MT" pitchFamily="18" charset="0"/>
              </a:rPr>
              <a:t>- Total Reward Statement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        *Compensation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        *Health care benefits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        *Insurance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        *Vacation and leave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        *Retirement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        *Costs of employment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        *Additional benefits -wellness, childcare, tuition, food. </a:t>
            </a:r>
          </a:p>
        </p:txBody>
      </p:sp>
    </p:spTree>
    <p:extLst>
      <p:ext uri="{BB962C8B-B14F-4D97-AF65-F5344CB8AC3E}">
        <p14:creationId xmlns:p14="http://schemas.microsoft.com/office/powerpoint/2010/main" val="2584183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2CEF19-A1DC-4301-A3FE-843C402ED12B}"/>
              </a:ext>
            </a:extLst>
          </p:cNvPr>
          <p:cNvSpPr/>
          <p:nvPr/>
        </p:nvSpPr>
        <p:spPr>
          <a:xfrm>
            <a:off x="838200" y="1703917"/>
            <a:ext cx="7543800" cy="56737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H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D09CD4-2EAB-40C9-B435-25888B8E16C2}"/>
              </a:ext>
            </a:extLst>
          </p:cNvPr>
          <p:cNvSpPr/>
          <p:nvPr/>
        </p:nvSpPr>
        <p:spPr>
          <a:xfrm>
            <a:off x="1215390" y="1371600"/>
            <a:ext cx="6023610" cy="664634"/>
          </a:xfrm>
          <a:custGeom>
            <a:avLst/>
            <a:gdLst>
              <a:gd name="connsiteX0" fmla="*/ 0 w 4267200"/>
              <a:gd name="connsiteY0" fmla="*/ 59041 h 354240"/>
              <a:gd name="connsiteX1" fmla="*/ 59041 w 4267200"/>
              <a:gd name="connsiteY1" fmla="*/ 0 h 354240"/>
              <a:gd name="connsiteX2" fmla="*/ 4208159 w 4267200"/>
              <a:gd name="connsiteY2" fmla="*/ 0 h 354240"/>
              <a:gd name="connsiteX3" fmla="*/ 4267200 w 4267200"/>
              <a:gd name="connsiteY3" fmla="*/ 59041 h 354240"/>
              <a:gd name="connsiteX4" fmla="*/ 4267200 w 4267200"/>
              <a:gd name="connsiteY4" fmla="*/ 295199 h 354240"/>
              <a:gd name="connsiteX5" fmla="*/ 4208159 w 4267200"/>
              <a:gd name="connsiteY5" fmla="*/ 354240 h 354240"/>
              <a:gd name="connsiteX6" fmla="*/ 59041 w 4267200"/>
              <a:gd name="connsiteY6" fmla="*/ 354240 h 354240"/>
              <a:gd name="connsiteX7" fmla="*/ 0 w 4267200"/>
              <a:gd name="connsiteY7" fmla="*/ 295199 h 354240"/>
              <a:gd name="connsiteX8" fmla="*/ 0 w 426720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4208159" y="0"/>
                </a:lnTo>
                <a:cubicBezTo>
                  <a:pt x="4240766" y="0"/>
                  <a:pt x="4267200" y="26434"/>
                  <a:pt x="4267200" y="59041"/>
                </a:cubicBezTo>
                <a:lnTo>
                  <a:pt x="4267200" y="295199"/>
                </a:lnTo>
                <a:cubicBezTo>
                  <a:pt x="4267200" y="327806"/>
                  <a:pt x="4240766" y="354240"/>
                  <a:pt x="420815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1F497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583" tIns="17293" rIns="178583" bIns="17293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Is it in compliance?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41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00"/>
              </a:lnSpc>
            </a:pPr>
            <a:r>
              <a:rPr lang="en-US" altLang="zh-CN" sz="3600" b="1" dirty="0">
                <a:solidFill>
                  <a:schemeClr val="bg1"/>
                </a:solidFill>
                <a:cs typeface="Times New Roman" pitchFamily="18" charset="0"/>
              </a:rPr>
              <a:t>       EVALUATING</a:t>
            </a:r>
            <a:r>
              <a:rPr lang="en-US" altLang="zh-CN" sz="3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cs typeface="Times New Roman" pitchFamily="18" charset="0"/>
              </a:rPr>
              <a:t>THE</a:t>
            </a:r>
            <a:r>
              <a:rPr lang="en-US" altLang="zh-CN" sz="3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cs typeface="Times New Roman" pitchFamily="18" charset="0"/>
              </a:rPr>
              <a:t>TOTAL</a:t>
            </a:r>
            <a:r>
              <a:rPr lang="en-US" altLang="zh-CN" sz="3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cs typeface="Times New Roman" pitchFamily="18" charset="0"/>
              </a:rPr>
              <a:t>REWARDS</a:t>
            </a:r>
            <a:r>
              <a:rPr lang="en-US" altLang="zh-CN" sz="3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cs typeface="Times New Roman" pitchFamily="18" charset="0"/>
              </a:rPr>
              <a:t>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A35D4B-AA9D-4EE3-962E-3DE22B8C7175}"/>
              </a:ext>
            </a:extLst>
          </p:cNvPr>
          <p:cNvSpPr/>
          <p:nvPr/>
        </p:nvSpPr>
        <p:spPr>
          <a:xfrm>
            <a:off x="838200" y="2725183"/>
            <a:ext cx="7543800" cy="56737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H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FCA65D-D952-4BA6-AA76-848F65247EE3}"/>
              </a:ext>
            </a:extLst>
          </p:cNvPr>
          <p:cNvSpPr/>
          <p:nvPr/>
        </p:nvSpPr>
        <p:spPr>
          <a:xfrm>
            <a:off x="1215390" y="2392866"/>
            <a:ext cx="6023610" cy="664634"/>
          </a:xfrm>
          <a:custGeom>
            <a:avLst/>
            <a:gdLst>
              <a:gd name="connsiteX0" fmla="*/ 0 w 4267200"/>
              <a:gd name="connsiteY0" fmla="*/ 59041 h 354240"/>
              <a:gd name="connsiteX1" fmla="*/ 59041 w 4267200"/>
              <a:gd name="connsiteY1" fmla="*/ 0 h 354240"/>
              <a:gd name="connsiteX2" fmla="*/ 4208159 w 4267200"/>
              <a:gd name="connsiteY2" fmla="*/ 0 h 354240"/>
              <a:gd name="connsiteX3" fmla="*/ 4267200 w 4267200"/>
              <a:gd name="connsiteY3" fmla="*/ 59041 h 354240"/>
              <a:gd name="connsiteX4" fmla="*/ 4267200 w 4267200"/>
              <a:gd name="connsiteY4" fmla="*/ 295199 h 354240"/>
              <a:gd name="connsiteX5" fmla="*/ 4208159 w 4267200"/>
              <a:gd name="connsiteY5" fmla="*/ 354240 h 354240"/>
              <a:gd name="connsiteX6" fmla="*/ 59041 w 4267200"/>
              <a:gd name="connsiteY6" fmla="*/ 354240 h 354240"/>
              <a:gd name="connsiteX7" fmla="*/ 0 w 4267200"/>
              <a:gd name="connsiteY7" fmla="*/ 295199 h 354240"/>
              <a:gd name="connsiteX8" fmla="*/ 0 w 426720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4208159" y="0"/>
                </a:lnTo>
                <a:cubicBezTo>
                  <a:pt x="4240766" y="0"/>
                  <a:pt x="4267200" y="26434"/>
                  <a:pt x="4267200" y="59041"/>
                </a:cubicBezTo>
                <a:lnTo>
                  <a:pt x="4267200" y="295199"/>
                </a:lnTo>
                <a:cubicBezTo>
                  <a:pt x="4267200" y="327806"/>
                  <a:pt x="4240766" y="354240"/>
                  <a:pt x="420815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1F497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583" tIns="17293" rIns="178583" bIns="17293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Is it compatible with the organization’s mission and strategy?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4D1D76-253B-4C3D-9401-84C35AD3C880}"/>
              </a:ext>
            </a:extLst>
          </p:cNvPr>
          <p:cNvSpPr/>
          <p:nvPr/>
        </p:nvSpPr>
        <p:spPr>
          <a:xfrm>
            <a:off x="838200" y="3746449"/>
            <a:ext cx="7543800" cy="56737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H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653EBD-C070-47E9-99C3-BF1BA8DBFB68}"/>
              </a:ext>
            </a:extLst>
          </p:cNvPr>
          <p:cNvSpPr/>
          <p:nvPr/>
        </p:nvSpPr>
        <p:spPr>
          <a:xfrm>
            <a:off x="1215390" y="3414132"/>
            <a:ext cx="6023610" cy="664634"/>
          </a:xfrm>
          <a:custGeom>
            <a:avLst/>
            <a:gdLst>
              <a:gd name="connsiteX0" fmla="*/ 0 w 4267200"/>
              <a:gd name="connsiteY0" fmla="*/ 59041 h 354240"/>
              <a:gd name="connsiteX1" fmla="*/ 59041 w 4267200"/>
              <a:gd name="connsiteY1" fmla="*/ 0 h 354240"/>
              <a:gd name="connsiteX2" fmla="*/ 4208159 w 4267200"/>
              <a:gd name="connsiteY2" fmla="*/ 0 h 354240"/>
              <a:gd name="connsiteX3" fmla="*/ 4267200 w 4267200"/>
              <a:gd name="connsiteY3" fmla="*/ 59041 h 354240"/>
              <a:gd name="connsiteX4" fmla="*/ 4267200 w 4267200"/>
              <a:gd name="connsiteY4" fmla="*/ 295199 h 354240"/>
              <a:gd name="connsiteX5" fmla="*/ 4208159 w 4267200"/>
              <a:gd name="connsiteY5" fmla="*/ 354240 h 354240"/>
              <a:gd name="connsiteX6" fmla="*/ 59041 w 4267200"/>
              <a:gd name="connsiteY6" fmla="*/ 354240 h 354240"/>
              <a:gd name="connsiteX7" fmla="*/ 0 w 4267200"/>
              <a:gd name="connsiteY7" fmla="*/ 295199 h 354240"/>
              <a:gd name="connsiteX8" fmla="*/ 0 w 426720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4208159" y="0"/>
                </a:lnTo>
                <a:cubicBezTo>
                  <a:pt x="4240766" y="0"/>
                  <a:pt x="4267200" y="26434"/>
                  <a:pt x="4267200" y="59041"/>
                </a:cubicBezTo>
                <a:lnTo>
                  <a:pt x="4267200" y="295199"/>
                </a:lnTo>
                <a:cubicBezTo>
                  <a:pt x="4267200" y="327806"/>
                  <a:pt x="4240766" y="354240"/>
                  <a:pt x="420815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1F497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583" tIns="17293" rIns="178583" bIns="17293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Does it fit the culture? Is it appropriate for the workforce?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80C675-C7A3-4E1B-A1F9-2951C96B9211}"/>
              </a:ext>
            </a:extLst>
          </p:cNvPr>
          <p:cNvSpPr/>
          <p:nvPr/>
        </p:nvSpPr>
        <p:spPr>
          <a:xfrm>
            <a:off x="838200" y="4767714"/>
            <a:ext cx="7543800" cy="56737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H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ACCAF43-980C-479F-A79B-17ED67157501}"/>
              </a:ext>
            </a:extLst>
          </p:cNvPr>
          <p:cNvSpPr/>
          <p:nvPr/>
        </p:nvSpPr>
        <p:spPr>
          <a:xfrm>
            <a:off x="1215390" y="4435397"/>
            <a:ext cx="6023610" cy="664634"/>
          </a:xfrm>
          <a:custGeom>
            <a:avLst/>
            <a:gdLst>
              <a:gd name="connsiteX0" fmla="*/ 0 w 4267200"/>
              <a:gd name="connsiteY0" fmla="*/ 59041 h 354240"/>
              <a:gd name="connsiteX1" fmla="*/ 59041 w 4267200"/>
              <a:gd name="connsiteY1" fmla="*/ 0 h 354240"/>
              <a:gd name="connsiteX2" fmla="*/ 4208159 w 4267200"/>
              <a:gd name="connsiteY2" fmla="*/ 0 h 354240"/>
              <a:gd name="connsiteX3" fmla="*/ 4267200 w 4267200"/>
              <a:gd name="connsiteY3" fmla="*/ 59041 h 354240"/>
              <a:gd name="connsiteX4" fmla="*/ 4267200 w 4267200"/>
              <a:gd name="connsiteY4" fmla="*/ 295199 h 354240"/>
              <a:gd name="connsiteX5" fmla="*/ 4208159 w 4267200"/>
              <a:gd name="connsiteY5" fmla="*/ 354240 h 354240"/>
              <a:gd name="connsiteX6" fmla="*/ 59041 w 4267200"/>
              <a:gd name="connsiteY6" fmla="*/ 354240 h 354240"/>
              <a:gd name="connsiteX7" fmla="*/ 0 w 4267200"/>
              <a:gd name="connsiteY7" fmla="*/ 295199 h 354240"/>
              <a:gd name="connsiteX8" fmla="*/ 0 w 426720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4208159" y="0"/>
                </a:lnTo>
                <a:cubicBezTo>
                  <a:pt x="4240766" y="0"/>
                  <a:pt x="4267200" y="26434"/>
                  <a:pt x="4267200" y="59041"/>
                </a:cubicBezTo>
                <a:lnTo>
                  <a:pt x="4267200" y="295199"/>
                </a:lnTo>
                <a:cubicBezTo>
                  <a:pt x="4267200" y="327806"/>
                  <a:pt x="4240766" y="354240"/>
                  <a:pt x="420815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1F497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583" tIns="17293" rIns="178583" bIns="17293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Is it internally equitable?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6A151-D4BB-4202-97EA-8E69D1EA3ABF}"/>
              </a:ext>
            </a:extLst>
          </p:cNvPr>
          <p:cNvSpPr/>
          <p:nvPr/>
        </p:nvSpPr>
        <p:spPr>
          <a:xfrm>
            <a:off x="838200" y="5788980"/>
            <a:ext cx="7543800" cy="56737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H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2A2530-F749-4C58-895F-217506CA259A}"/>
              </a:ext>
            </a:extLst>
          </p:cNvPr>
          <p:cNvSpPr/>
          <p:nvPr/>
        </p:nvSpPr>
        <p:spPr>
          <a:xfrm>
            <a:off x="1215390" y="5456663"/>
            <a:ext cx="6023610" cy="664634"/>
          </a:xfrm>
          <a:custGeom>
            <a:avLst/>
            <a:gdLst>
              <a:gd name="connsiteX0" fmla="*/ 0 w 4267200"/>
              <a:gd name="connsiteY0" fmla="*/ 59041 h 354240"/>
              <a:gd name="connsiteX1" fmla="*/ 59041 w 4267200"/>
              <a:gd name="connsiteY1" fmla="*/ 0 h 354240"/>
              <a:gd name="connsiteX2" fmla="*/ 4208159 w 4267200"/>
              <a:gd name="connsiteY2" fmla="*/ 0 h 354240"/>
              <a:gd name="connsiteX3" fmla="*/ 4267200 w 4267200"/>
              <a:gd name="connsiteY3" fmla="*/ 59041 h 354240"/>
              <a:gd name="connsiteX4" fmla="*/ 4267200 w 4267200"/>
              <a:gd name="connsiteY4" fmla="*/ 295199 h 354240"/>
              <a:gd name="connsiteX5" fmla="*/ 4208159 w 4267200"/>
              <a:gd name="connsiteY5" fmla="*/ 354240 h 354240"/>
              <a:gd name="connsiteX6" fmla="*/ 59041 w 4267200"/>
              <a:gd name="connsiteY6" fmla="*/ 354240 h 354240"/>
              <a:gd name="connsiteX7" fmla="*/ 0 w 4267200"/>
              <a:gd name="connsiteY7" fmla="*/ 295199 h 354240"/>
              <a:gd name="connsiteX8" fmla="*/ 0 w 426720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4208159" y="0"/>
                </a:lnTo>
                <a:cubicBezTo>
                  <a:pt x="4240766" y="0"/>
                  <a:pt x="4267200" y="26434"/>
                  <a:pt x="4267200" y="59041"/>
                </a:cubicBezTo>
                <a:lnTo>
                  <a:pt x="4267200" y="295199"/>
                </a:lnTo>
                <a:cubicBezTo>
                  <a:pt x="4267200" y="327806"/>
                  <a:pt x="4240766" y="354240"/>
                  <a:pt x="420815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1F497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583" tIns="17293" rIns="178583" bIns="17293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Is it externally competitive?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A6F8DA-F343-DE4F-817F-E40B797ACB25}"/>
              </a:ext>
            </a:extLst>
          </p:cNvPr>
          <p:cNvSpPr/>
          <p:nvPr/>
        </p:nvSpPr>
        <p:spPr>
          <a:xfrm>
            <a:off x="0" y="0"/>
            <a:ext cx="762000" cy="129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Black"/>
              </a:rPr>
              <a:t>5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89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42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COST MANAGEMENT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E804179-E07C-44A0-8365-E49FDF90E617}"/>
              </a:ext>
            </a:extLst>
          </p:cNvPr>
          <p:cNvSpPr txBox="1"/>
          <p:nvPr/>
        </p:nvSpPr>
        <p:spPr>
          <a:xfrm>
            <a:off x="457200" y="1371599"/>
            <a:ext cx="8229600" cy="68580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400" b="1" dirty="0">
                <a:solidFill>
                  <a:srgbClr val="1F497D"/>
                </a:solidFill>
                <a:cs typeface="Tw Cen MT" pitchFamily="18" charset="0"/>
              </a:rPr>
              <a:t>Three variables combine to determine a firm’s labor costs: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9A57D7-E8BA-47A3-81F8-717A3161F720}"/>
              </a:ext>
            </a:extLst>
          </p:cNvPr>
          <p:cNvGrpSpPr/>
          <p:nvPr/>
        </p:nvGrpSpPr>
        <p:grpSpPr>
          <a:xfrm>
            <a:off x="609600" y="2149144"/>
            <a:ext cx="2590800" cy="2057400"/>
            <a:chOff x="609600" y="2149144"/>
            <a:chExt cx="2590800" cy="2057400"/>
          </a:xfrm>
        </p:grpSpPr>
        <p:sp>
          <p:nvSpPr>
            <p:cNvPr id="4" name="Flowchart: Delay 3">
              <a:extLst>
                <a:ext uri="{FF2B5EF4-FFF2-40B4-BE49-F238E27FC236}">
                  <a16:creationId xmlns:a16="http://schemas.microsoft.com/office/drawing/2014/main" id="{A7F62E29-6C7E-4AA9-BAEA-7107106221F0}"/>
                </a:ext>
              </a:extLst>
            </p:cNvPr>
            <p:cNvSpPr/>
            <p:nvPr/>
          </p:nvSpPr>
          <p:spPr>
            <a:xfrm rot="16200000">
              <a:off x="876300" y="1882444"/>
              <a:ext cx="2057400" cy="2590800"/>
            </a:xfrm>
            <a:prstGeom prst="flowChartDelay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342900" algn="l"/>
                </a:tabLst>
              </a:pPr>
              <a:endParaRPr lang="en-US" altLang="zh-CN" sz="18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683F99-3E3B-4F6D-AC23-64E0984550AC}"/>
                </a:ext>
              </a:extLst>
            </p:cNvPr>
            <p:cNvSpPr txBox="1"/>
            <p:nvPr/>
          </p:nvSpPr>
          <p:spPr>
            <a:xfrm>
              <a:off x="914400" y="2918677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Times New Roman" pitchFamily="18" charset="0"/>
                </a:rPr>
                <a:t>The number of employees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39EE54-A754-45E7-A474-96C0565C1F88}"/>
              </a:ext>
            </a:extLst>
          </p:cNvPr>
          <p:cNvGrpSpPr/>
          <p:nvPr/>
        </p:nvGrpSpPr>
        <p:grpSpPr>
          <a:xfrm>
            <a:off x="3276600" y="2149145"/>
            <a:ext cx="2590800" cy="2057400"/>
            <a:chOff x="609600" y="2149144"/>
            <a:chExt cx="2590800" cy="2057400"/>
          </a:xfrm>
        </p:grpSpPr>
        <p:sp>
          <p:nvSpPr>
            <p:cNvPr id="11" name="Flowchart: Delay 10">
              <a:extLst>
                <a:ext uri="{FF2B5EF4-FFF2-40B4-BE49-F238E27FC236}">
                  <a16:creationId xmlns:a16="http://schemas.microsoft.com/office/drawing/2014/main" id="{8031CAB2-F3F3-45B8-BE4B-0BE2CC88EE0E}"/>
                </a:ext>
              </a:extLst>
            </p:cNvPr>
            <p:cNvSpPr/>
            <p:nvPr/>
          </p:nvSpPr>
          <p:spPr>
            <a:xfrm rot="16200000">
              <a:off x="876300" y="1882444"/>
              <a:ext cx="2057400" cy="2590800"/>
            </a:xfrm>
            <a:prstGeom prst="flowChartDelay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342900" algn="l"/>
                </a:tabLst>
              </a:pPr>
              <a:endParaRPr lang="en-US" altLang="zh-CN" sz="18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9288B9-48DB-4F72-B940-3C02DA4F71E6}"/>
                </a:ext>
              </a:extLst>
            </p:cNvPr>
            <p:cNvSpPr txBox="1"/>
            <p:nvPr/>
          </p:nvSpPr>
          <p:spPr>
            <a:xfrm>
              <a:off x="685800" y="2918677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Times New Roman" pitchFamily="18" charset="0"/>
                </a:rPr>
                <a:t>The average cash compensation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FBE39B-F258-41DC-8D49-F9EEBCFDB0C3}"/>
              </a:ext>
            </a:extLst>
          </p:cNvPr>
          <p:cNvGrpSpPr/>
          <p:nvPr/>
        </p:nvGrpSpPr>
        <p:grpSpPr>
          <a:xfrm>
            <a:off x="5943600" y="2149146"/>
            <a:ext cx="2590800" cy="2057400"/>
            <a:chOff x="609600" y="2149144"/>
            <a:chExt cx="2590800" cy="2057400"/>
          </a:xfrm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33F64425-64EB-43B7-BCF1-FA5F2B69FF63}"/>
                </a:ext>
              </a:extLst>
            </p:cNvPr>
            <p:cNvSpPr/>
            <p:nvPr/>
          </p:nvSpPr>
          <p:spPr>
            <a:xfrm rot="16200000">
              <a:off x="876300" y="1882444"/>
              <a:ext cx="2057400" cy="2590800"/>
            </a:xfrm>
            <a:prstGeom prst="flowChartDelay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342900" algn="l"/>
                </a:tabLst>
              </a:pPr>
              <a:endParaRPr lang="en-US" altLang="zh-CN" sz="18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6161D0-202E-47F6-B2C1-EBAE3CD4DED4}"/>
                </a:ext>
              </a:extLst>
            </p:cNvPr>
            <p:cNvSpPr txBox="1"/>
            <p:nvPr/>
          </p:nvSpPr>
          <p:spPr>
            <a:xfrm>
              <a:off x="762001" y="2918675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Times New Roman" pitchFamily="18" charset="0"/>
                </a:rPr>
                <a:t>The average benefit cost</a:t>
              </a:r>
            </a:p>
          </p:txBody>
        </p:sp>
      </p:grpSp>
      <p:sp>
        <p:nvSpPr>
          <p:cNvPr id="16" name="TextBox 1">
            <a:extLst>
              <a:ext uri="{FF2B5EF4-FFF2-40B4-BE49-F238E27FC236}">
                <a16:creationId xmlns:a16="http://schemas.microsoft.com/office/drawing/2014/main" id="{AD9A30CF-B7DF-42E3-A9E5-3E5BCAE5C854}"/>
              </a:ext>
            </a:extLst>
          </p:cNvPr>
          <p:cNvSpPr txBox="1"/>
          <p:nvPr/>
        </p:nvSpPr>
        <p:spPr>
          <a:xfrm>
            <a:off x="457200" y="4310023"/>
            <a:ext cx="8229600" cy="871577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w Cen MT" pitchFamily="18" charset="0"/>
              </a:rPr>
              <a:t>Managing labor costs effectively requires a careful review of all three variables.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0E7B68D-4E34-424F-B943-28C203588863}"/>
              </a:ext>
            </a:extLst>
          </p:cNvPr>
          <p:cNvSpPr txBox="1"/>
          <p:nvPr/>
        </p:nvSpPr>
        <p:spPr>
          <a:xfrm>
            <a:off x="457200" y="5293608"/>
            <a:ext cx="8229600" cy="8715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0" rIns="91440" rtlCol="0" anchor="ctr">
            <a:no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2200" b="1" dirty="0">
                <a:solidFill>
                  <a:schemeClr val="bg1"/>
                </a:solidFill>
                <a:cs typeface="Tw Cen MT" pitchFamily="18" charset="0"/>
              </a:rPr>
              <a:t>Labor costs  = </a:t>
            </a:r>
          </a:p>
          <a:p>
            <a:pPr>
              <a:tabLst>
                <a:tab pos="342900" algn="l"/>
              </a:tabLst>
            </a:pPr>
            <a:r>
              <a:rPr lang="en-US" altLang="zh-CN" sz="2200" dirty="0">
                <a:solidFill>
                  <a:schemeClr val="bg1"/>
                </a:solidFill>
                <a:cs typeface="Tw Cen MT" pitchFamily="18" charset="0"/>
              </a:rPr>
              <a:t>employment x (average cash compensation + average benefit cost)</a:t>
            </a:r>
          </a:p>
        </p:txBody>
      </p:sp>
    </p:spTree>
    <p:extLst>
      <p:ext uri="{BB962C8B-B14F-4D97-AF65-F5344CB8AC3E}">
        <p14:creationId xmlns:p14="http://schemas.microsoft.com/office/powerpoint/2010/main" val="415644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304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6324601" cy="3276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4343400"/>
            <a:ext cx="9144000" cy="2590800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B9A3A-4D95-4D56-A671-669B464B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25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72BA0-57FA-BA23-0E3D-87581DEC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CA225-C299-AB8A-2A2E-A68B4C4C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C153-317C-4A2D-92B7-09F9E6F08E89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40A39F-8506-6470-5758-D03AA11258D7}"/>
              </a:ext>
            </a:extLst>
          </p:cNvPr>
          <p:cNvSpPr/>
          <p:nvPr/>
        </p:nvSpPr>
        <p:spPr>
          <a:xfrm>
            <a:off x="1752600" y="2438400"/>
            <a:ext cx="2743200" cy="1066800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Legal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CC8D21-EF6E-32DB-A241-88FEC9AF5CC2}"/>
              </a:ext>
            </a:extLst>
          </p:cNvPr>
          <p:cNvSpPr/>
          <p:nvPr/>
        </p:nvSpPr>
        <p:spPr>
          <a:xfrm>
            <a:off x="4572000" y="2438400"/>
            <a:ext cx="2743200" cy="1066800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Motivating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FA02FD-7A9A-7165-AECD-1AB4025A53F0}"/>
              </a:ext>
            </a:extLst>
          </p:cNvPr>
          <p:cNvSpPr/>
          <p:nvPr/>
        </p:nvSpPr>
        <p:spPr>
          <a:xfrm>
            <a:off x="1752600" y="3562718"/>
            <a:ext cx="2743200" cy="1066800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Adequate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096A9-B36B-957C-7F54-95B576134925}"/>
              </a:ext>
            </a:extLst>
          </p:cNvPr>
          <p:cNvSpPr/>
          <p:nvPr/>
        </p:nvSpPr>
        <p:spPr>
          <a:xfrm>
            <a:off x="4572000" y="3562718"/>
            <a:ext cx="2743200" cy="1066800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Equitable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8BACA7-E918-826D-0A48-BA02067DB33C}"/>
              </a:ext>
            </a:extLst>
          </p:cNvPr>
          <p:cNvSpPr/>
          <p:nvPr/>
        </p:nvSpPr>
        <p:spPr>
          <a:xfrm>
            <a:off x="1752600" y="4800600"/>
            <a:ext cx="27432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Secure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943952-C500-7FAC-72E4-73292FBA5E31}"/>
              </a:ext>
            </a:extLst>
          </p:cNvPr>
          <p:cNvSpPr/>
          <p:nvPr/>
        </p:nvSpPr>
        <p:spPr>
          <a:xfrm>
            <a:off x="4572000" y="4800600"/>
            <a:ext cx="27432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Cost/Benefit Effective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E220742-82A1-6DCB-B666-97B9065D21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OBJECTIVES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OF</a:t>
            </a:r>
            <a:r>
              <a:rPr lang="en-US" altLang="zh-CN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COMPENSATION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305FEC-5A2A-9FAE-8148-38D848DB42D2}"/>
              </a:ext>
            </a:extLst>
          </p:cNvPr>
          <p:cNvSpPr/>
          <p:nvPr/>
        </p:nvSpPr>
        <p:spPr>
          <a:xfrm>
            <a:off x="457200" y="1295400"/>
            <a:ext cx="82296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Pay decisions should satisfy six objectives and each of these objectives is important in developing a sound compensation system.</a:t>
            </a:r>
          </a:p>
        </p:txBody>
      </p:sp>
    </p:spTree>
    <p:extLst>
      <p:ext uri="{BB962C8B-B14F-4D97-AF65-F5344CB8AC3E}">
        <p14:creationId xmlns:p14="http://schemas.microsoft.com/office/powerpoint/2010/main" val="105270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457200" y="1295400"/>
            <a:ext cx="8229600" cy="26669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rtlCol="0" anchor="ctr">
            <a:noAutofit/>
          </a:bodyPr>
          <a:lstStyle/>
          <a:p>
            <a:pPr>
              <a:tabLst>
                <a:tab pos="292100" algn="l"/>
                <a:tab pos="3975100" algn="l"/>
              </a:tabLst>
            </a:pPr>
            <a:endParaRPr lang="en-US" altLang="zh-CN" sz="2200" dirty="0">
              <a:solidFill>
                <a:srgbClr val="1F497D"/>
              </a:solidFill>
              <a:cs typeface="Times New Roman" pitchFamily="18" charset="0"/>
            </a:endParaRPr>
          </a:p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In designing a compensation system, companies need to make a strategic decision regarding the best balance between base pay and incentive pay – what percentage of an employee’s pay should be base pay and what percentage should be incentive pay? </a:t>
            </a:r>
          </a:p>
          <a:p>
            <a:pPr>
              <a:tabLst>
                <a:tab pos="292100" algn="l"/>
                <a:tab pos="3975100" algn="l"/>
              </a:tabLst>
            </a:pPr>
            <a:endParaRPr lang="en-US" altLang="zh-CN" sz="2200" dirty="0">
              <a:solidFill>
                <a:srgbClr val="1F497D"/>
              </a:solidFill>
              <a:cs typeface="Times New Roman" pitchFamily="18" charset="0"/>
            </a:endParaRPr>
          </a:p>
          <a:p>
            <a:pPr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This issue concerns the proper balance between two compensation objectives: </a:t>
            </a:r>
            <a:r>
              <a:rPr lang="en-US" altLang="zh-CN" sz="2200" b="1" dirty="0">
                <a:solidFill>
                  <a:srgbClr val="1F497D"/>
                </a:solidFill>
                <a:cs typeface="Times New Roman" pitchFamily="18" charset="0"/>
              </a:rPr>
              <a:t>security &amp; motivation.</a:t>
            </a: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 </a:t>
            </a:r>
          </a:p>
          <a:p>
            <a:pPr algn="ctr">
              <a:tabLst>
                <a:tab pos="292100" algn="l"/>
                <a:tab pos="3975100" algn="l"/>
              </a:tabLst>
            </a:pPr>
            <a:endParaRPr lang="en-US" altLang="zh-CN" sz="2200" dirty="0">
              <a:solidFill>
                <a:srgbClr val="1F497D"/>
              </a:solidFill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292100" algn="l"/>
                <a:tab pos="3975100" algn="l"/>
              </a:tabLst>
            </a:pPr>
            <a:r>
              <a:rPr lang="en-US" altLang="zh-CN" sz="3300" b="1" dirty="0">
                <a:solidFill>
                  <a:schemeClr val="bg1"/>
                </a:solidFill>
                <a:cs typeface="Times New Roman" pitchFamily="18" charset="0"/>
              </a:rPr>
              <a:t>STRATEGIC ALIGNMENT OF BASE &amp; INCENTIVE PAY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826F1-B91F-4D11-BB32-9586520A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7FD4C63-5D5E-48F0-8FB3-3F8E455C8923}"/>
              </a:ext>
            </a:extLst>
          </p:cNvPr>
          <p:cNvSpPr txBox="1"/>
          <p:nvPr/>
        </p:nvSpPr>
        <p:spPr>
          <a:xfrm>
            <a:off x="457200" y="4114801"/>
            <a:ext cx="8229600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rtlCol="0" anchor="ctr">
            <a:noAutofit/>
          </a:bodyPr>
          <a:lstStyle/>
          <a:p>
            <a:pPr algn="ctr"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How this issue is resolved is probably the most important consideration in aligning HR programs with the strategic direction of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797617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C153-317C-4A2D-92B7-09F9E6F08E89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292100" algn="l"/>
                <a:tab pos="3975100" algn="l"/>
              </a:tabLst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ETHICAL CONSIDERATIONS IN COMP.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B3C28-CF37-47FB-A189-2D9989F1AA49}"/>
              </a:ext>
            </a:extLst>
          </p:cNvPr>
          <p:cNvSpPr/>
          <p:nvPr/>
        </p:nvSpPr>
        <p:spPr>
          <a:xfrm>
            <a:off x="1752600" y="1524000"/>
            <a:ext cx="5638800" cy="551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CF029-BA8E-6E41-B937-754FA5510324}"/>
              </a:ext>
            </a:extLst>
          </p:cNvPr>
          <p:cNvSpPr/>
          <p:nvPr/>
        </p:nvSpPr>
        <p:spPr>
          <a:xfrm>
            <a:off x="1463040" y="2273746"/>
            <a:ext cx="2651760" cy="3746054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Compensation Maxim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Wage versus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Salary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F97FF-3BD2-104F-AC60-7D60D75016E0}"/>
              </a:ext>
            </a:extLst>
          </p:cNvPr>
          <p:cNvSpPr/>
          <p:nvPr/>
        </p:nvSpPr>
        <p:spPr>
          <a:xfrm>
            <a:off x="4800600" y="2278003"/>
            <a:ext cx="2799080" cy="3741797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Pay Secrecy versus Openness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2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292100" algn="l"/>
                <a:tab pos="3975100" algn="l"/>
              </a:tabLst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DETERMINANTS OF PAY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22B611-C476-4592-8192-5B4F058C4E8A}"/>
              </a:ext>
            </a:extLst>
          </p:cNvPr>
          <p:cNvSpPr/>
          <p:nvPr/>
        </p:nvSpPr>
        <p:spPr>
          <a:xfrm>
            <a:off x="457200" y="1371600"/>
            <a:ext cx="3886200" cy="762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External Factors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FCCAC-7CEE-48DE-A21B-5CB79B0DB40D}"/>
              </a:ext>
            </a:extLst>
          </p:cNvPr>
          <p:cNvSpPr/>
          <p:nvPr/>
        </p:nvSpPr>
        <p:spPr>
          <a:xfrm>
            <a:off x="457200" y="1905000"/>
            <a:ext cx="3886200" cy="42672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Market factors</a:t>
            </a:r>
          </a:p>
          <a:p>
            <a:pPr marL="457200" indent="-457200"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Unions –settlements in other organizations</a:t>
            </a:r>
          </a:p>
          <a:p>
            <a:pPr marL="457200" indent="-457200"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Geographical pay differences</a:t>
            </a:r>
          </a:p>
          <a:p>
            <a:pPr marL="457200" indent="-457200"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Government regulations and laws</a:t>
            </a:r>
          </a:p>
          <a:p>
            <a:pPr marL="457200" indent="-457200"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Social expectations (customs)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A7C8B-B751-4F72-8B9B-FA813C0DEED0}"/>
              </a:ext>
            </a:extLst>
          </p:cNvPr>
          <p:cNvSpPr/>
          <p:nvPr/>
        </p:nvSpPr>
        <p:spPr>
          <a:xfrm>
            <a:off x="4800600" y="1371600"/>
            <a:ext cx="3886200" cy="762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Organizational Factors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6A61C9-B298-427A-8334-7D6CFEC57AC2}"/>
              </a:ext>
            </a:extLst>
          </p:cNvPr>
          <p:cNvSpPr/>
          <p:nvPr/>
        </p:nvSpPr>
        <p:spPr>
          <a:xfrm>
            <a:off x="4800600" y="1905000"/>
            <a:ext cx="3886200" cy="42672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Industry in which the organization is located</a:t>
            </a:r>
          </a:p>
          <a:p>
            <a:pPr marL="457200" indent="-457200"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Union or nonunion </a:t>
            </a:r>
          </a:p>
          <a:p>
            <a:pPr marL="457200" indent="-457200"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Size, Profitability and ability to pay</a:t>
            </a:r>
          </a:p>
          <a:p>
            <a:pPr marL="457200" indent="-457200"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Capital or labour intensive</a:t>
            </a:r>
          </a:p>
          <a:p>
            <a:pPr marL="457200" indent="-457200"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Philosophies of the organization</a:t>
            </a:r>
          </a:p>
          <a:p>
            <a:pPr marL="457200" indent="-457200"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Value of the job (contribution to the org.)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B15D1-24A2-461B-9B1B-58859EB3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07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tabLst>
                <a:tab pos="292100" algn="l"/>
                <a:tab pos="3975100" algn="l"/>
              </a:tabLst>
            </a:pPr>
            <a:r>
              <a:rPr lang="en-US" altLang="zh-CN" sz="4000" b="1" dirty="0">
                <a:solidFill>
                  <a:schemeClr val="bg1"/>
                </a:solidFill>
                <a:cs typeface="Times New Roman" pitchFamily="18" charset="0"/>
              </a:rPr>
              <a:t>DETERMINANTS OF PAY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22B611-C476-4592-8192-5B4F058C4E8A}"/>
              </a:ext>
            </a:extLst>
          </p:cNvPr>
          <p:cNvSpPr/>
          <p:nvPr/>
        </p:nvSpPr>
        <p:spPr>
          <a:xfrm>
            <a:off x="457200" y="1371600"/>
            <a:ext cx="3886200" cy="762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Job Factors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FCCAC-7CEE-48DE-A21B-5CB79B0DB40D}"/>
              </a:ext>
            </a:extLst>
          </p:cNvPr>
          <p:cNvSpPr/>
          <p:nvPr/>
        </p:nvSpPr>
        <p:spPr>
          <a:xfrm>
            <a:off x="457200" y="1905000"/>
            <a:ext cx="3886200" cy="42672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Skill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Responsibility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Effort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Working conditions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A7C8B-B751-4F72-8B9B-FA813C0DEED0}"/>
              </a:ext>
            </a:extLst>
          </p:cNvPr>
          <p:cNvSpPr/>
          <p:nvPr/>
        </p:nvSpPr>
        <p:spPr>
          <a:xfrm>
            <a:off x="4800600" y="1371600"/>
            <a:ext cx="3886200" cy="762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cs typeface="Times New Roman" pitchFamily="18" charset="0"/>
              </a:rPr>
              <a:t>Individual Factors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6A61C9-B298-427A-8334-7D6CFEC57AC2}"/>
              </a:ext>
            </a:extLst>
          </p:cNvPr>
          <p:cNvSpPr/>
          <p:nvPr/>
        </p:nvSpPr>
        <p:spPr>
          <a:xfrm>
            <a:off x="4800600" y="1905000"/>
            <a:ext cx="3886200" cy="42672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Performance and Productivity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Experience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Seniority, length of service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  <a:tabLst>
                <a:tab pos="292100" algn="l"/>
                <a:tab pos="3975100" algn="l"/>
              </a:tabLst>
            </a:pPr>
            <a:r>
              <a:rPr lang="en-US" altLang="zh-CN" sz="2200" dirty="0">
                <a:solidFill>
                  <a:srgbClr val="1F497D"/>
                </a:solidFill>
                <a:cs typeface="Times New Roman" pitchFamily="18" charset="0"/>
              </a:rPr>
              <a:t>Potential/ Promotability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046047-0C27-46DF-B5A3-869C7568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CD1F-41C5-4917-BA0F-5EDA52D69E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5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45671</TotalTime>
  <Words>1949</Words>
  <Application>Microsoft Office PowerPoint</Application>
  <PresentationFormat>On-screen Show (4:3)</PresentationFormat>
  <Paragraphs>444</Paragraphs>
  <Slides>43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Calibri</vt:lpstr>
      <vt:lpstr>Times New Roman</vt:lpstr>
      <vt:lpstr>Tw Cen MT</vt:lpstr>
      <vt:lpstr>Office Theme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Boahini</dc:creator>
  <cp:lastModifiedBy>Windows User</cp:lastModifiedBy>
  <cp:revision>1245</cp:revision>
  <cp:lastPrinted>2021-10-20T10:12:56Z</cp:lastPrinted>
  <dcterms:created xsi:type="dcterms:W3CDTF">2013-03-29T02:38:04Z</dcterms:created>
  <dcterms:modified xsi:type="dcterms:W3CDTF">2026-05-04T15:26:21Z</dcterms:modified>
</cp:coreProperties>
</file>